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4"/>
  </p:notesMasterIdLst>
  <p:sldIdLst>
    <p:sldId id="256" r:id="rId2"/>
    <p:sldId id="258" r:id="rId3"/>
    <p:sldId id="261" r:id="rId4"/>
    <p:sldId id="260" r:id="rId5"/>
    <p:sldId id="306" r:id="rId6"/>
    <p:sldId id="307" r:id="rId7"/>
    <p:sldId id="308" r:id="rId8"/>
    <p:sldId id="309" r:id="rId9"/>
    <p:sldId id="310" r:id="rId10"/>
    <p:sldId id="311" r:id="rId11"/>
    <p:sldId id="312" r:id="rId12"/>
    <p:sldId id="313" r:id="rId13"/>
    <p:sldId id="314" r:id="rId14"/>
    <p:sldId id="316" r:id="rId15"/>
    <p:sldId id="317" r:id="rId16"/>
    <p:sldId id="318" r:id="rId17"/>
    <p:sldId id="315" r:id="rId18"/>
    <p:sldId id="320" r:id="rId19"/>
    <p:sldId id="321" r:id="rId20"/>
    <p:sldId id="322" r:id="rId21"/>
    <p:sldId id="324" r:id="rId22"/>
    <p:sldId id="323" r:id="rId23"/>
    <p:sldId id="325" r:id="rId24"/>
    <p:sldId id="319" r:id="rId25"/>
    <p:sldId id="327" r:id="rId26"/>
    <p:sldId id="326" r:id="rId27"/>
    <p:sldId id="328"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29" r:id="rId41"/>
    <p:sldId id="342" r:id="rId42"/>
    <p:sldId id="262" r:id="rId43"/>
  </p:sldIdLst>
  <p:sldSz cx="9144000" cy="5143500" type="screen16x9"/>
  <p:notesSz cx="6858000" cy="9144000"/>
  <p:embeddedFontLst>
    <p:embeddedFont>
      <p:font typeface="Anaheim" panose="020B0604020202020204" charset="0"/>
      <p:regular r:id="rId45"/>
    </p:embeddedFont>
    <p:embeddedFont>
      <p:font typeface="Bebas Neue" panose="020B0606020202050201" pitchFamily="34" charset="0"/>
      <p:regular r:id="rId46"/>
    </p:embeddedFont>
    <p:embeddedFont>
      <p:font typeface="Montserrat" panose="00000500000000000000" pitchFamily="2" charset="0"/>
      <p:regular r:id="rId47"/>
      <p:bold r:id="rId48"/>
      <p:italic r:id="rId49"/>
      <p:boldItalic r:id="rId50"/>
    </p:embeddedFont>
    <p:embeddedFont>
      <p:font typeface="Montserrat Black" panose="00000A00000000000000" pitchFamily="2"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5712AC-70D0-4034-913D-933309095A42}">
  <a:tblStyle styleId="{065712AC-70D0-4034-913D-933309095A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45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78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9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78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864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14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33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611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604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93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444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882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310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92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783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953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74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620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4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10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99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175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546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64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66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529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89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321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94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851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86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617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06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51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8"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pic>
        <p:nvPicPr>
          <p:cNvPr id="2" name="Picture 1">
            <a:extLst>
              <a:ext uri="{FF2B5EF4-FFF2-40B4-BE49-F238E27FC236}">
                <a16:creationId xmlns:a16="http://schemas.microsoft.com/office/drawing/2014/main" id="{01AA9750-1B65-80A8-EBD1-185F5C035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3299" y="282363"/>
            <a:ext cx="5715000" cy="714375"/>
          </a:xfrm>
          <a:prstGeom prst="rect">
            <a:avLst/>
          </a:prstGeom>
        </p:spPr>
      </p:pic>
      <p:sp>
        <p:nvSpPr>
          <p:cNvPr id="7" name="Title 1">
            <a:extLst>
              <a:ext uri="{FF2B5EF4-FFF2-40B4-BE49-F238E27FC236}">
                <a16:creationId xmlns:a16="http://schemas.microsoft.com/office/drawing/2014/main" id="{593364B5-13A6-E631-94AA-038D7D42010C}"/>
              </a:ext>
            </a:extLst>
          </p:cNvPr>
          <p:cNvSpPr>
            <a:spLocks noGrp="1"/>
          </p:cNvSpPr>
          <p:nvPr>
            <p:ph type="ctrTitle"/>
          </p:nvPr>
        </p:nvSpPr>
        <p:spPr>
          <a:xfrm>
            <a:off x="354457" y="2089986"/>
            <a:ext cx="8686800" cy="671908"/>
          </a:xfrm>
        </p:spPr>
        <p:txBody>
          <a:bodyPr/>
          <a:lstStyle/>
          <a:p>
            <a:pPr algn="ctr"/>
            <a:r>
              <a:rPr lang="en-US" altLang="en-US" sz="2400" b="1" dirty="0">
                <a:solidFill>
                  <a:schemeClr val="tx1"/>
                </a:solidFill>
                <a:cs typeface="Times New Roman" panose="02020603050405020304" pitchFamily="18" charset="0"/>
              </a:rPr>
              <a:t>“</a:t>
            </a:r>
            <a:r>
              <a:rPr lang="en-IN" altLang="en-US" sz="2400" b="1" dirty="0">
                <a:solidFill>
                  <a:schemeClr val="tx1"/>
                </a:solidFill>
                <a:cs typeface="Times New Roman" panose="02020603050405020304" pitchFamily="18" charset="0"/>
              </a:rPr>
              <a:t>ANOMALY DETECTION IN VIDEO SURVILLENCE </a:t>
            </a:r>
            <a:r>
              <a:rPr lang="en-US" altLang="en-US" sz="2400" b="1" dirty="0">
                <a:solidFill>
                  <a:schemeClr val="tx1"/>
                </a:solidFill>
                <a:cs typeface="Times New Roman" panose="02020603050405020304" pitchFamily="18" charset="0"/>
              </a:rPr>
              <a:t>”</a:t>
            </a:r>
            <a:endParaRPr lang="en-US" altLang="en-US" sz="2400" dirty="0">
              <a:solidFill>
                <a:schemeClr val="tx1"/>
              </a:solidFill>
              <a:cs typeface="Times New Roman" panose="02020603050405020304" pitchFamily="18" charset="0"/>
            </a:endParaRPr>
          </a:p>
        </p:txBody>
      </p:sp>
      <p:sp>
        <p:nvSpPr>
          <p:cNvPr id="8" name="Footer Placeholder 3">
            <a:extLst>
              <a:ext uri="{FF2B5EF4-FFF2-40B4-BE49-F238E27FC236}">
                <a16:creationId xmlns:a16="http://schemas.microsoft.com/office/drawing/2014/main" id="{6D2C7341-4A37-FE97-AC29-9D6D970E3427}"/>
              </a:ext>
            </a:extLst>
          </p:cNvPr>
          <p:cNvSpPr txBox="1">
            <a:spLocks/>
          </p:cNvSpPr>
          <p:nvPr/>
        </p:nvSpPr>
        <p:spPr>
          <a:xfrm>
            <a:off x="3362050" y="4658558"/>
            <a:ext cx="41148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tx1"/>
                </a:solidFill>
              </a:rPr>
              <a:t>DEPT OF CSE, NEW HORIZON COLLEGE OF ENGINEERING </a:t>
            </a:r>
            <a:endParaRPr lang="en-IN" sz="1100" dirty="0">
              <a:solidFill>
                <a:schemeClr val="tx1"/>
              </a:solidFill>
            </a:endParaRPr>
          </a:p>
        </p:txBody>
      </p:sp>
      <p:sp>
        <p:nvSpPr>
          <p:cNvPr id="9" name="TextBox 8">
            <a:extLst>
              <a:ext uri="{FF2B5EF4-FFF2-40B4-BE49-F238E27FC236}">
                <a16:creationId xmlns:a16="http://schemas.microsoft.com/office/drawing/2014/main" id="{C5F5E035-9D9D-7120-CA6A-795D00C76FEB}"/>
              </a:ext>
            </a:extLst>
          </p:cNvPr>
          <p:cNvSpPr txBox="1"/>
          <p:nvPr/>
        </p:nvSpPr>
        <p:spPr>
          <a:xfrm>
            <a:off x="726192" y="1171876"/>
            <a:ext cx="7348166" cy="830997"/>
          </a:xfrm>
          <a:prstGeom prst="rect">
            <a:avLst/>
          </a:prstGeom>
          <a:noFill/>
        </p:spPr>
        <p:txBody>
          <a:bodyPr wrap="square" rtlCol="0">
            <a:spAutoFit/>
          </a:bodyPr>
          <a:lstStyle/>
          <a:p>
            <a:pPr algn="ctr"/>
            <a:r>
              <a:rPr lang="en-IN" sz="2400" b="1" dirty="0">
                <a:solidFill>
                  <a:srgbClr val="FF0000"/>
                </a:solidFill>
              </a:rPr>
              <a:t>DEPARTMENT OF COMPUTER SCIENCE AND ENGINEERING </a:t>
            </a:r>
          </a:p>
        </p:txBody>
      </p:sp>
      <p:sp>
        <p:nvSpPr>
          <p:cNvPr id="10" name="TextBox 9">
            <a:extLst>
              <a:ext uri="{FF2B5EF4-FFF2-40B4-BE49-F238E27FC236}">
                <a16:creationId xmlns:a16="http://schemas.microsoft.com/office/drawing/2014/main" id="{B26964A6-EB4F-93F4-F1A3-BA1F4D67C1F9}"/>
              </a:ext>
            </a:extLst>
          </p:cNvPr>
          <p:cNvSpPr txBox="1"/>
          <p:nvPr/>
        </p:nvSpPr>
        <p:spPr>
          <a:xfrm>
            <a:off x="2472675" y="1914856"/>
            <a:ext cx="3685624" cy="369332"/>
          </a:xfrm>
          <a:prstGeom prst="rect">
            <a:avLst/>
          </a:prstGeom>
          <a:noFill/>
        </p:spPr>
        <p:txBody>
          <a:bodyPr wrap="none" rtlCol="0">
            <a:spAutoFit/>
          </a:bodyPr>
          <a:lstStyle/>
          <a:p>
            <a:r>
              <a:rPr lang="en-IN" sz="1800" b="1" dirty="0">
                <a:solidFill>
                  <a:schemeClr val="tx1"/>
                </a:solidFill>
              </a:rPr>
              <a:t>20CSE84A- PROJECT PHASE II </a:t>
            </a:r>
          </a:p>
        </p:txBody>
      </p:sp>
      <p:sp>
        <p:nvSpPr>
          <p:cNvPr id="11" name="TextBox 1">
            <a:extLst>
              <a:ext uri="{FF2B5EF4-FFF2-40B4-BE49-F238E27FC236}">
                <a16:creationId xmlns:a16="http://schemas.microsoft.com/office/drawing/2014/main" id="{F350D4D3-7D7F-B829-AFDF-AC1B97A0F9C5}"/>
              </a:ext>
            </a:extLst>
          </p:cNvPr>
          <p:cNvSpPr txBox="1">
            <a:spLocks noChangeArrowheads="1"/>
          </p:cNvSpPr>
          <p:nvPr/>
        </p:nvSpPr>
        <p:spPr bwMode="auto">
          <a:xfrm>
            <a:off x="3232549" y="2722883"/>
            <a:ext cx="461044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dirty="0"/>
              <a:t>Sowrabha A     1        1NH20CS214</a:t>
            </a:r>
          </a:p>
          <a:p>
            <a:r>
              <a:rPr lang="en-US" altLang="en-US" sz="1600" dirty="0"/>
              <a:t>Lavanya N       2        1NH21CS405</a:t>
            </a:r>
          </a:p>
          <a:p>
            <a:r>
              <a:rPr lang="en-US" altLang="en-US" sz="1600" dirty="0"/>
              <a:t>Sowmya M L   3        1NH21CS418</a:t>
            </a:r>
          </a:p>
          <a:p>
            <a:endParaRPr lang="en-US" altLang="en-US" sz="1600" dirty="0"/>
          </a:p>
        </p:txBody>
      </p:sp>
      <p:sp>
        <p:nvSpPr>
          <p:cNvPr id="12" name="Rectangle 4">
            <a:extLst>
              <a:ext uri="{FF2B5EF4-FFF2-40B4-BE49-F238E27FC236}">
                <a16:creationId xmlns:a16="http://schemas.microsoft.com/office/drawing/2014/main" id="{44478320-57E8-5C33-29C7-030D07657021}"/>
              </a:ext>
            </a:extLst>
          </p:cNvPr>
          <p:cNvSpPr>
            <a:spLocks noChangeArrowheads="1"/>
          </p:cNvSpPr>
          <p:nvPr/>
        </p:nvSpPr>
        <p:spPr bwMode="auto">
          <a:xfrm>
            <a:off x="0" y="3674542"/>
            <a:ext cx="35713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800" dirty="0"/>
              <a:t>Ms. M </a:t>
            </a:r>
            <a:r>
              <a:rPr lang="en-US" altLang="en-US" sz="1800" dirty="0" err="1"/>
              <a:t>Thanga</a:t>
            </a:r>
            <a:r>
              <a:rPr lang="en-US" altLang="en-US" sz="1800" dirty="0"/>
              <a:t> Shuba Devi</a:t>
            </a:r>
          </a:p>
          <a:p>
            <a:pPr algn="r"/>
            <a:r>
              <a:rPr lang="en-US" altLang="en-US" sz="1800" dirty="0"/>
              <a:t>Assistant Professor</a:t>
            </a:r>
          </a:p>
          <a:p>
            <a:pPr algn="r"/>
            <a:r>
              <a:rPr lang="en-US" altLang="en-US" sz="1800" dirty="0"/>
              <a:t>Dept of CSE</a:t>
            </a:r>
          </a:p>
        </p:txBody>
      </p:sp>
      <p:sp>
        <p:nvSpPr>
          <p:cNvPr id="13" name="Rectangle 4">
            <a:extLst>
              <a:ext uri="{FF2B5EF4-FFF2-40B4-BE49-F238E27FC236}">
                <a16:creationId xmlns:a16="http://schemas.microsoft.com/office/drawing/2014/main" id="{308510DF-CB18-2145-03EC-CAEB26B4C704}"/>
              </a:ext>
            </a:extLst>
          </p:cNvPr>
          <p:cNvSpPr>
            <a:spLocks noChangeArrowheads="1"/>
          </p:cNvSpPr>
          <p:nvPr/>
        </p:nvSpPr>
        <p:spPr bwMode="auto">
          <a:xfrm>
            <a:off x="5198299" y="3834515"/>
            <a:ext cx="33657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IN" sz="1800" dirty="0"/>
              <a:t>Dr M. Dhanalakshmi</a:t>
            </a:r>
            <a:r>
              <a:rPr lang="en-US" altLang="en-US" sz="1800" dirty="0"/>
              <a:t> </a:t>
            </a:r>
          </a:p>
          <a:p>
            <a:pPr algn="r"/>
            <a:r>
              <a:rPr lang="en-IN" sz="1800" dirty="0"/>
              <a:t>Professor</a:t>
            </a:r>
            <a:endParaRPr lang="en-US" altLang="en-US" sz="1800" dirty="0"/>
          </a:p>
          <a:p>
            <a:pPr algn="r"/>
            <a:r>
              <a:rPr lang="en-US" altLang="en-US" sz="1800" dirty="0"/>
              <a:t>Dept of CSE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2" name="Table 1">
            <a:extLst>
              <a:ext uri="{FF2B5EF4-FFF2-40B4-BE49-F238E27FC236}">
                <a16:creationId xmlns:a16="http://schemas.microsoft.com/office/drawing/2014/main" id="{E83E5A6B-7D34-E246-2166-C4AEE6E797B1}"/>
              </a:ext>
            </a:extLst>
          </p:cNvPr>
          <p:cNvGraphicFramePr>
            <a:graphicFrameLocks noGrp="1"/>
          </p:cNvGraphicFramePr>
          <p:nvPr>
            <p:extLst>
              <p:ext uri="{D42A27DB-BD31-4B8C-83A1-F6EECF244321}">
                <p14:modId xmlns:p14="http://schemas.microsoft.com/office/powerpoint/2010/main" val="1264468767"/>
              </p:ext>
            </p:extLst>
          </p:nvPr>
        </p:nvGraphicFramePr>
        <p:xfrm>
          <a:off x="-100509" y="337982"/>
          <a:ext cx="9244509" cy="4467536"/>
        </p:xfrm>
        <a:graphic>
          <a:graphicData uri="http://schemas.openxmlformats.org/drawingml/2006/table">
            <a:tbl>
              <a:tblPr firstRow="1" bandRow="1">
                <a:noFill/>
              </a:tblPr>
              <a:tblGrid>
                <a:gridCol w="538964">
                  <a:extLst>
                    <a:ext uri="{9D8B030D-6E8A-4147-A177-3AD203B41FA5}">
                      <a16:colId xmlns:a16="http://schemas.microsoft.com/office/drawing/2014/main" val="2352951327"/>
                    </a:ext>
                  </a:extLst>
                </a:gridCol>
                <a:gridCol w="1304885">
                  <a:extLst>
                    <a:ext uri="{9D8B030D-6E8A-4147-A177-3AD203B41FA5}">
                      <a16:colId xmlns:a16="http://schemas.microsoft.com/office/drawing/2014/main" val="1503529147"/>
                    </a:ext>
                  </a:extLst>
                </a:gridCol>
                <a:gridCol w="1029162">
                  <a:extLst>
                    <a:ext uri="{9D8B030D-6E8A-4147-A177-3AD203B41FA5}">
                      <a16:colId xmlns:a16="http://schemas.microsoft.com/office/drawing/2014/main" val="554486371"/>
                    </a:ext>
                  </a:extLst>
                </a:gridCol>
                <a:gridCol w="1204727">
                  <a:extLst>
                    <a:ext uri="{9D8B030D-6E8A-4147-A177-3AD203B41FA5}">
                      <a16:colId xmlns:a16="http://schemas.microsoft.com/office/drawing/2014/main" val="1581524073"/>
                    </a:ext>
                  </a:extLst>
                </a:gridCol>
                <a:gridCol w="2408987">
                  <a:extLst>
                    <a:ext uri="{9D8B030D-6E8A-4147-A177-3AD203B41FA5}">
                      <a16:colId xmlns:a16="http://schemas.microsoft.com/office/drawing/2014/main" val="2682387373"/>
                    </a:ext>
                  </a:extLst>
                </a:gridCol>
                <a:gridCol w="2757784">
                  <a:extLst>
                    <a:ext uri="{9D8B030D-6E8A-4147-A177-3AD203B41FA5}">
                      <a16:colId xmlns:a16="http://schemas.microsoft.com/office/drawing/2014/main" val="3220190513"/>
                    </a:ext>
                  </a:extLst>
                </a:gridCol>
              </a:tblGrid>
              <a:tr h="714198">
                <a:tc>
                  <a:txBody>
                    <a:bodyPr/>
                    <a:lstStyle/>
                    <a:p>
                      <a:pPr marL="0" marR="0" lvl="0" indent="0" algn="ctr" rtl="0">
                        <a:spcBef>
                          <a:spcPts val="0"/>
                        </a:spcBef>
                        <a:spcAft>
                          <a:spcPts val="0"/>
                        </a:spcAft>
                        <a:buNone/>
                      </a:pPr>
                      <a:r>
                        <a:rPr lang="en-US" sz="1800"/>
                        <a:t>Sl. No</a:t>
                      </a:r>
                      <a:endParaRPr sz="1800"/>
                    </a:p>
                  </a:txBody>
                  <a:tcPr marL="80075" marR="80075" marT="40025" marB="40025"/>
                </a:tc>
                <a:tc>
                  <a:txBody>
                    <a:bodyPr/>
                    <a:lstStyle/>
                    <a:p>
                      <a:pPr marL="0" marR="0" lvl="0" indent="0" algn="ctr" rtl="0">
                        <a:spcBef>
                          <a:spcPts val="0"/>
                        </a:spcBef>
                        <a:spcAft>
                          <a:spcPts val="0"/>
                        </a:spcAft>
                        <a:buNone/>
                      </a:pPr>
                      <a:r>
                        <a:rPr lang="en-US" sz="1800"/>
                        <a:t>Title of the Journal</a:t>
                      </a:r>
                      <a:endParaRPr sz="1800"/>
                    </a:p>
                  </a:txBody>
                  <a:tcPr marL="80075" marR="80075" marT="40025" marB="40025"/>
                </a:tc>
                <a:tc>
                  <a:txBody>
                    <a:bodyPr/>
                    <a:lstStyle/>
                    <a:p>
                      <a:pPr marL="0" marR="0" lvl="0" indent="0" algn="ctr" rtl="0">
                        <a:spcBef>
                          <a:spcPts val="0"/>
                        </a:spcBef>
                        <a:spcAft>
                          <a:spcPts val="0"/>
                        </a:spcAft>
                        <a:buNone/>
                      </a:pPr>
                      <a:r>
                        <a:rPr lang="en-US" sz="1800"/>
                        <a:t>Authors</a:t>
                      </a:r>
                      <a:endParaRPr sz="1800"/>
                    </a:p>
                  </a:txBody>
                  <a:tcPr marL="80075" marR="80075" marT="40025" marB="40025"/>
                </a:tc>
                <a:tc>
                  <a:txBody>
                    <a:bodyPr/>
                    <a:lstStyle/>
                    <a:p>
                      <a:pPr marL="0" marR="0" lvl="0" indent="0" algn="ctr" rtl="0">
                        <a:spcBef>
                          <a:spcPts val="0"/>
                        </a:spcBef>
                        <a:spcAft>
                          <a:spcPts val="0"/>
                        </a:spcAft>
                        <a:buNone/>
                      </a:pPr>
                      <a:r>
                        <a:rPr lang="en-US" sz="1800" dirty="0"/>
                        <a:t>Publisher</a:t>
                      </a:r>
                      <a:endParaRPr sz="1800" dirty="0"/>
                    </a:p>
                  </a:txBody>
                  <a:tcPr marL="80075" marR="80075" marT="40025" marB="40025"/>
                </a:tc>
                <a:tc>
                  <a:txBody>
                    <a:bodyPr/>
                    <a:lstStyle/>
                    <a:p>
                      <a:pPr marL="0" marR="0" lvl="0" indent="0" algn="ctr" rtl="0">
                        <a:spcBef>
                          <a:spcPts val="0"/>
                        </a:spcBef>
                        <a:spcAft>
                          <a:spcPts val="0"/>
                        </a:spcAft>
                        <a:buNone/>
                      </a:pPr>
                      <a:r>
                        <a:rPr lang="en-US" sz="1800"/>
                        <a:t>Summary</a:t>
                      </a:r>
                      <a:endParaRPr sz="1800"/>
                    </a:p>
                  </a:txBody>
                  <a:tcPr marL="80075" marR="80075" marT="40025" marB="40025"/>
                </a:tc>
                <a:tc>
                  <a:txBody>
                    <a:bodyPr/>
                    <a:lstStyle/>
                    <a:p>
                      <a:pPr marL="0" marR="0" lvl="0" indent="0" algn="ctr" rtl="0">
                        <a:spcBef>
                          <a:spcPts val="0"/>
                        </a:spcBef>
                        <a:spcAft>
                          <a:spcPts val="0"/>
                        </a:spcAft>
                        <a:buNone/>
                      </a:pPr>
                      <a:r>
                        <a:rPr lang="en-US" sz="1800"/>
                        <a:t>Drawbacks</a:t>
                      </a:r>
                      <a:endParaRPr sz="1800"/>
                    </a:p>
                  </a:txBody>
                  <a:tcPr marL="80075" marR="80075" marT="40025" marB="40025"/>
                </a:tc>
                <a:extLst>
                  <a:ext uri="{0D108BD9-81ED-4DB2-BD59-A6C34878D82A}">
                    <a16:rowId xmlns:a16="http://schemas.microsoft.com/office/drawing/2014/main" val="1593821778"/>
                  </a:ext>
                </a:extLst>
              </a:tr>
              <a:tr h="3753338">
                <a:tc>
                  <a:txBody>
                    <a:bodyPr/>
                    <a:lstStyle/>
                    <a:p>
                      <a:pPr marL="0" marR="0" lvl="0" indent="0" algn="ctr" rtl="0">
                        <a:spcBef>
                          <a:spcPts val="0"/>
                        </a:spcBef>
                        <a:spcAft>
                          <a:spcPts val="0"/>
                        </a:spcAft>
                        <a:buNone/>
                      </a:pPr>
                      <a:r>
                        <a:rPr lang="en-US" sz="1200"/>
                        <a:t>[4]</a:t>
                      </a:r>
                      <a:endParaRPr sz="1200"/>
                    </a:p>
                  </a:txBody>
                  <a:tcPr marL="80075" marR="80075" marT="40025" marB="40025"/>
                </a:tc>
                <a:tc>
                  <a:txBody>
                    <a:bodyPr/>
                    <a:lstStyle/>
                    <a:p>
                      <a:pPr marL="0" marR="0" lvl="0" indent="0" algn="ctr" rtl="0">
                        <a:spcBef>
                          <a:spcPts val="0"/>
                        </a:spcBef>
                        <a:spcAft>
                          <a:spcPts val="0"/>
                        </a:spcAft>
                        <a:buNone/>
                      </a:pPr>
                      <a:r>
                        <a:rPr lang="en-US" sz="1200" dirty="0"/>
                        <a:t>A Survey on Video Anomaly Detection</a:t>
                      </a:r>
                      <a:endParaRPr sz="1100" dirty="0"/>
                    </a:p>
                  </a:txBody>
                  <a:tcPr marL="80075" marR="80075" marT="40025" marB="40025"/>
                </a:tc>
                <a:tc>
                  <a:txBody>
                    <a:bodyPr/>
                    <a:lstStyle/>
                    <a:p>
                      <a:pPr marL="0" marR="0" lvl="0" indent="0" algn="ctr" rtl="0">
                        <a:spcBef>
                          <a:spcPts val="0"/>
                        </a:spcBef>
                        <a:spcAft>
                          <a:spcPts val="0"/>
                        </a:spcAft>
                        <a:buNone/>
                      </a:pPr>
                      <a:r>
                        <a:rPr lang="en-US" sz="1200"/>
                        <a:t>Rajesh Kumar Yadav; Rajiv Kumar</a:t>
                      </a:r>
                      <a:endParaRPr sz="1200"/>
                    </a:p>
                  </a:txBody>
                  <a:tcPr marL="80075" marR="80075" marT="40025" marB="40025"/>
                </a:tc>
                <a:tc>
                  <a:txBody>
                    <a:bodyPr/>
                    <a:lstStyle/>
                    <a:p>
                      <a:pPr marL="0" marR="0" lvl="0" indent="0" algn="ctr" rtl="0">
                        <a:spcBef>
                          <a:spcPts val="0"/>
                        </a:spcBef>
                        <a:spcAft>
                          <a:spcPts val="0"/>
                        </a:spcAft>
                        <a:buNone/>
                      </a:pPr>
                      <a:r>
                        <a:rPr lang="en-US" sz="1200"/>
                        <a:t>IEEE Transactions</a:t>
                      </a:r>
                      <a:endParaRPr sz="1200"/>
                    </a:p>
                  </a:txBody>
                  <a:tcPr marL="80075" marR="80075" marT="40025" marB="40025"/>
                </a:tc>
                <a:tc>
                  <a:txBody>
                    <a:bodyPr/>
                    <a:lstStyle/>
                    <a:p>
                      <a:pPr marL="0" marR="0" lvl="0" indent="0" algn="just" rtl="0">
                        <a:lnSpc>
                          <a:spcPct val="100000"/>
                        </a:lnSpc>
                        <a:spcBef>
                          <a:spcPts val="0"/>
                        </a:spcBef>
                        <a:spcAft>
                          <a:spcPts val="0"/>
                        </a:spcAft>
                        <a:buClr>
                          <a:schemeClr val="dk1"/>
                        </a:buClr>
                        <a:buSzPts val="1600"/>
                        <a:buFont typeface="Calibri"/>
                        <a:buNone/>
                      </a:pPr>
                      <a:r>
                        <a:rPr lang="en-US" sz="1200" dirty="0"/>
                        <a:t>The paper underscores the significance of video anomaly detection for ensuring safety in public spaces, leveraging the capabilities of deep learning. While acknowledging the advantages, it highlights the challenges in designing intelligent systems for diverse application scenarios and proposes future research directions to enhance the effectiveness of deep learning-based video anomaly detection methods.</a:t>
                      </a:r>
                      <a:endParaRPr sz="1100" dirty="0"/>
                    </a:p>
                  </a:txBody>
                  <a:tcPr marL="80075" marR="80075" marT="40025" marB="40025"/>
                </a:tc>
                <a:tc>
                  <a:txBody>
                    <a:bodyPr/>
                    <a:lstStyle/>
                    <a:p>
                      <a:pPr marL="0" marR="0" lvl="0" indent="0" algn="just" rtl="0">
                        <a:spcBef>
                          <a:spcPts val="0"/>
                        </a:spcBef>
                        <a:spcAft>
                          <a:spcPts val="0"/>
                        </a:spcAft>
                        <a:buNone/>
                      </a:pPr>
                      <a:r>
                        <a:rPr lang="en-US" sz="1200" dirty="0"/>
                        <a:t>The challenge lies in the diversity of anomaly types across different application scenarios, making it non-trivial to create universally intelligent video anomaly detection systems. Additionally, the reliance on deep learning models introduces potential complexities and resource-intensive requirements, limiting their widespread applicability in certain contexts.</a:t>
                      </a:r>
                      <a:endParaRPr sz="1100" dirty="0"/>
                    </a:p>
                  </a:txBody>
                  <a:tcPr marL="80075" marR="80075" marT="40025" marB="40025"/>
                </a:tc>
                <a:extLst>
                  <a:ext uri="{0D108BD9-81ED-4DB2-BD59-A6C34878D82A}">
                    <a16:rowId xmlns:a16="http://schemas.microsoft.com/office/drawing/2014/main" val="1619244836"/>
                  </a:ext>
                </a:extLst>
              </a:tr>
            </a:tbl>
          </a:graphicData>
        </a:graphic>
      </p:graphicFrame>
    </p:spTree>
    <p:extLst>
      <p:ext uri="{BB962C8B-B14F-4D97-AF65-F5344CB8AC3E}">
        <p14:creationId xmlns:p14="http://schemas.microsoft.com/office/powerpoint/2010/main" val="39343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2" name="Table 1">
            <a:extLst>
              <a:ext uri="{FF2B5EF4-FFF2-40B4-BE49-F238E27FC236}">
                <a16:creationId xmlns:a16="http://schemas.microsoft.com/office/drawing/2014/main" id="{0E97836D-393E-E710-3DA9-5EC6487A7153}"/>
              </a:ext>
            </a:extLst>
          </p:cNvPr>
          <p:cNvGraphicFramePr>
            <a:graphicFrameLocks noGrp="1"/>
          </p:cNvGraphicFramePr>
          <p:nvPr>
            <p:extLst>
              <p:ext uri="{D42A27DB-BD31-4B8C-83A1-F6EECF244321}">
                <p14:modId xmlns:p14="http://schemas.microsoft.com/office/powerpoint/2010/main" val="2827147216"/>
              </p:ext>
            </p:extLst>
          </p:nvPr>
        </p:nvGraphicFramePr>
        <p:xfrm>
          <a:off x="219076" y="717462"/>
          <a:ext cx="8924924" cy="3536630"/>
        </p:xfrm>
        <a:graphic>
          <a:graphicData uri="http://schemas.openxmlformats.org/drawingml/2006/table">
            <a:tbl>
              <a:tblPr firstRow="1" bandRow="1">
                <a:noFill/>
              </a:tblPr>
              <a:tblGrid>
                <a:gridCol w="501057">
                  <a:extLst>
                    <a:ext uri="{9D8B030D-6E8A-4147-A177-3AD203B41FA5}">
                      <a16:colId xmlns:a16="http://schemas.microsoft.com/office/drawing/2014/main" val="237951686"/>
                    </a:ext>
                  </a:extLst>
                </a:gridCol>
                <a:gridCol w="1304008">
                  <a:extLst>
                    <a:ext uri="{9D8B030D-6E8A-4147-A177-3AD203B41FA5}">
                      <a16:colId xmlns:a16="http://schemas.microsoft.com/office/drawing/2014/main" val="558081838"/>
                    </a:ext>
                  </a:extLst>
                </a:gridCol>
                <a:gridCol w="970993">
                  <a:extLst>
                    <a:ext uri="{9D8B030D-6E8A-4147-A177-3AD203B41FA5}">
                      <a16:colId xmlns:a16="http://schemas.microsoft.com/office/drawing/2014/main" val="1929337275"/>
                    </a:ext>
                  </a:extLst>
                </a:gridCol>
                <a:gridCol w="1119966">
                  <a:extLst>
                    <a:ext uri="{9D8B030D-6E8A-4147-A177-3AD203B41FA5}">
                      <a16:colId xmlns:a16="http://schemas.microsoft.com/office/drawing/2014/main" val="1276887777"/>
                    </a:ext>
                  </a:extLst>
                </a:gridCol>
                <a:gridCol w="2514450">
                  <a:extLst>
                    <a:ext uri="{9D8B030D-6E8A-4147-A177-3AD203B41FA5}">
                      <a16:colId xmlns:a16="http://schemas.microsoft.com/office/drawing/2014/main" val="665974975"/>
                    </a:ext>
                  </a:extLst>
                </a:gridCol>
                <a:gridCol w="2514450">
                  <a:extLst>
                    <a:ext uri="{9D8B030D-6E8A-4147-A177-3AD203B41FA5}">
                      <a16:colId xmlns:a16="http://schemas.microsoft.com/office/drawing/2014/main" val="1605726575"/>
                    </a:ext>
                  </a:extLst>
                </a:gridCol>
              </a:tblGrid>
              <a:tr h="667556">
                <a:tc>
                  <a:txBody>
                    <a:bodyPr/>
                    <a:lstStyle/>
                    <a:p>
                      <a:pPr marL="0" marR="0" lvl="0" indent="0" algn="ctr" rtl="0">
                        <a:spcBef>
                          <a:spcPts val="0"/>
                        </a:spcBef>
                        <a:spcAft>
                          <a:spcPts val="0"/>
                        </a:spcAft>
                        <a:buNone/>
                      </a:pPr>
                      <a:r>
                        <a:rPr lang="en-US" sz="1600"/>
                        <a:t>Sl. No</a:t>
                      </a:r>
                      <a:endParaRPr sz="1600"/>
                    </a:p>
                  </a:txBody>
                  <a:tcPr marL="77100" marR="77100" marT="38550" marB="38550"/>
                </a:tc>
                <a:tc>
                  <a:txBody>
                    <a:bodyPr/>
                    <a:lstStyle/>
                    <a:p>
                      <a:pPr marL="0" marR="0" lvl="0" indent="0" algn="ctr" rtl="0">
                        <a:spcBef>
                          <a:spcPts val="0"/>
                        </a:spcBef>
                        <a:spcAft>
                          <a:spcPts val="0"/>
                        </a:spcAft>
                        <a:buNone/>
                      </a:pPr>
                      <a:r>
                        <a:rPr lang="en-US" sz="1600"/>
                        <a:t>Title of the Journal</a:t>
                      </a:r>
                      <a:endParaRPr sz="1600"/>
                    </a:p>
                  </a:txBody>
                  <a:tcPr marL="77100" marR="77100" marT="38550" marB="38550"/>
                </a:tc>
                <a:tc>
                  <a:txBody>
                    <a:bodyPr/>
                    <a:lstStyle/>
                    <a:p>
                      <a:pPr marL="0" marR="0" lvl="0" indent="0" algn="ctr" rtl="0">
                        <a:spcBef>
                          <a:spcPts val="0"/>
                        </a:spcBef>
                        <a:spcAft>
                          <a:spcPts val="0"/>
                        </a:spcAft>
                        <a:buNone/>
                      </a:pPr>
                      <a:r>
                        <a:rPr lang="en-US" sz="1600"/>
                        <a:t>Authors</a:t>
                      </a:r>
                      <a:endParaRPr sz="1600"/>
                    </a:p>
                  </a:txBody>
                  <a:tcPr marL="77100" marR="77100" marT="38550" marB="38550"/>
                </a:tc>
                <a:tc>
                  <a:txBody>
                    <a:bodyPr/>
                    <a:lstStyle/>
                    <a:p>
                      <a:pPr marL="0" marR="0" lvl="0" indent="0" algn="ctr" rtl="0">
                        <a:spcBef>
                          <a:spcPts val="0"/>
                        </a:spcBef>
                        <a:spcAft>
                          <a:spcPts val="0"/>
                        </a:spcAft>
                        <a:buNone/>
                      </a:pPr>
                      <a:r>
                        <a:rPr lang="en-US" sz="1600"/>
                        <a:t>Publisher</a:t>
                      </a:r>
                      <a:endParaRPr sz="1600"/>
                    </a:p>
                  </a:txBody>
                  <a:tcPr marL="77100" marR="77100" marT="38550" marB="38550"/>
                </a:tc>
                <a:tc>
                  <a:txBody>
                    <a:bodyPr/>
                    <a:lstStyle/>
                    <a:p>
                      <a:pPr marL="0" marR="0" lvl="0" indent="0" algn="ctr" rtl="0">
                        <a:spcBef>
                          <a:spcPts val="0"/>
                        </a:spcBef>
                        <a:spcAft>
                          <a:spcPts val="0"/>
                        </a:spcAft>
                        <a:buNone/>
                      </a:pPr>
                      <a:r>
                        <a:rPr lang="en-US" sz="1600"/>
                        <a:t>Summary</a:t>
                      </a:r>
                      <a:endParaRPr sz="1600"/>
                    </a:p>
                  </a:txBody>
                  <a:tcPr marL="77100" marR="77100" marT="38550" marB="38550"/>
                </a:tc>
                <a:tc>
                  <a:txBody>
                    <a:bodyPr/>
                    <a:lstStyle/>
                    <a:p>
                      <a:pPr marL="0" marR="0" lvl="0" indent="0" algn="ctr" rtl="0">
                        <a:spcBef>
                          <a:spcPts val="0"/>
                        </a:spcBef>
                        <a:spcAft>
                          <a:spcPts val="0"/>
                        </a:spcAft>
                        <a:buNone/>
                      </a:pPr>
                      <a:r>
                        <a:rPr lang="en-US" sz="1600"/>
                        <a:t>Drawbacks</a:t>
                      </a:r>
                      <a:endParaRPr sz="1600"/>
                    </a:p>
                  </a:txBody>
                  <a:tcPr marL="77100" marR="77100" marT="38550" marB="38550"/>
                </a:tc>
                <a:extLst>
                  <a:ext uri="{0D108BD9-81ED-4DB2-BD59-A6C34878D82A}">
                    <a16:rowId xmlns:a16="http://schemas.microsoft.com/office/drawing/2014/main" val="1144402979"/>
                  </a:ext>
                </a:extLst>
              </a:tr>
              <a:tr h="2869074">
                <a:tc>
                  <a:txBody>
                    <a:bodyPr/>
                    <a:lstStyle/>
                    <a:p>
                      <a:pPr marL="0" marR="0" lvl="0" indent="0" algn="ctr" rtl="0">
                        <a:spcBef>
                          <a:spcPts val="0"/>
                        </a:spcBef>
                        <a:spcAft>
                          <a:spcPts val="0"/>
                        </a:spcAft>
                        <a:buNone/>
                      </a:pPr>
                      <a:r>
                        <a:rPr lang="en-US" sz="1200"/>
                        <a:t>[5]</a:t>
                      </a:r>
                      <a:endParaRPr sz="1200"/>
                    </a:p>
                  </a:txBody>
                  <a:tcPr marL="77100" marR="77100" marT="38550" marB="38550"/>
                </a:tc>
                <a:tc>
                  <a:txBody>
                    <a:bodyPr/>
                    <a:lstStyle/>
                    <a:p>
                      <a:pPr marL="0" marR="0" lvl="0" indent="0" algn="ctr" rtl="0">
                        <a:spcBef>
                          <a:spcPts val="0"/>
                        </a:spcBef>
                        <a:spcAft>
                          <a:spcPts val="0"/>
                        </a:spcAft>
                        <a:buNone/>
                      </a:pPr>
                      <a:r>
                        <a:rPr lang="en-US" sz="1200" dirty="0"/>
                        <a:t>Anomaly Detection using Machine Learning Techniques</a:t>
                      </a:r>
                      <a:endParaRPr sz="1100" dirty="0"/>
                    </a:p>
                  </a:txBody>
                  <a:tcPr marL="77100" marR="77100" marT="38550" marB="38550"/>
                </a:tc>
                <a:tc>
                  <a:txBody>
                    <a:bodyPr/>
                    <a:lstStyle/>
                    <a:p>
                      <a:pPr marL="0" marR="0" lvl="0" indent="0" algn="ctr" rtl="0">
                        <a:spcBef>
                          <a:spcPts val="0"/>
                        </a:spcBef>
                        <a:spcAft>
                          <a:spcPts val="0"/>
                        </a:spcAft>
                        <a:buNone/>
                      </a:pPr>
                      <a:r>
                        <a:rPr lang="en-US" sz="1200"/>
                        <a:t>Sonali B. Wankhede</a:t>
                      </a:r>
                      <a:endParaRPr sz="1200"/>
                    </a:p>
                  </a:txBody>
                  <a:tcPr marL="77100" marR="77100" marT="38550" marB="38550"/>
                </a:tc>
                <a:tc>
                  <a:txBody>
                    <a:bodyPr/>
                    <a:lstStyle/>
                    <a:p>
                      <a:pPr marL="0" marR="0" lvl="0" indent="0" algn="ctr" rtl="0">
                        <a:spcBef>
                          <a:spcPts val="0"/>
                        </a:spcBef>
                        <a:spcAft>
                          <a:spcPts val="0"/>
                        </a:spcAft>
                        <a:buNone/>
                      </a:pPr>
                      <a:r>
                        <a:rPr lang="en-US" sz="1200"/>
                        <a:t>IEEE Transactions</a:t>
                      </a:r>
                      <a:endParaRPr sz="1200"/>
                    </a:p>
                  </a:txBody>
                  <a:tcPr marL="77100" marR="77100" marT="38550" marB="38550"/>
                </a:tc>
                <a:tc>
                  <a:txBody>
                    <a:bodyPr/>
                    <a:lstStyle/>
                    <a:p>
                      <a:pPr marL="0" marR="0" lvl="0" indent="0" algn="just" rtl="0">
                        <a:lnSpc>
                          <a:spcPct val="100000"/>
                        </a:lnSpc>
                        <a:spcBef>
                          <a:spcPts val="0"/>
                        </a:spcBef>
                        <a:spcAft>
                          <a:spcPts val="0"/>
                        </a:spcAft>
                        <a:buClr>
                          <a:schemeClr val="dk1"/>
                        </a:buClr>
                        <a:buSzPts val="1500"/>
                        <a:buFont typeface="Calibri"/>
                        <a:buNone/>
                      </a:pPr>
                      <a:r>
                        <a:rPr lang="en-US" sz="1200" dirty="0"/>
                        <a:t>Machine learning algorithms, particularly supervised techniques, leverage past experiences to enable systems to learn and exhibit behaviors observed in real data, aiding in the analysis and detection of abnormal instances in networks. The focus of this paper is on employing supervised learning for detecting network anomalies, with applications in fraud detection and machine monitoring.</a:t>
                      </a:r>
                      <a:endParaRPr sz="1100" dirty="0"/>
                    </a:p>
                  </a:txBody>
                  <a:tcPr marL="77100" marR="77100" marT="38550" marB="38550"/>
                </a:tc>
                <a:tc>
                  <a:txBody>
                    <a:bodyPr/>
                    <a:lstStyle/>
                    <a:p>
                      <a:pPr marL="0" marR="0" lvl="0" indent="0" algn="just" rtl="0">
                        <a:spcBef>
                          <a:spcPts val="0"/>
                        </a:spcBef>
                        <a:spcAft>
                          <a:spcPts val="0"/>
                        </a:spcAft>
                        <a:buNone/>
                      </a:pPr>
                      <a:r>
                        <a:rPr lang="en-US" sz="1200" dirty="0"/>
                        <a:t>The reliance on past data for machine learning algorithms may lead to limited adaptability to evolving and novel network threats not encountered in historical datasets. Additionally, supervised learning approaches may face challenges in accurately detecting anomalies if the training data does not comprehensively represent the diversity of potential network abnormalities.</a:t>
                      </a:r>
                      <a:endParaRPr sz="1100" dirty="0"/>
                    </a:p>
                  </a:txBody>
                  <a:tcPr marL="77100" marR="77100" marT="38550" marB="38550"/>
                </a:tc>
                <a:extLst>
                  <a:ext uri="{0D108BD9-81ED-4DB2-BD59-A6C34878D82A}">
                    <a16:rowId xmlns:a16="http://schemas.microsoft.com/office/drawing/2014/main" val="20752893"/>
                  </a:ext>
                </a:extLst>
              </a:tr>
            </a:tbl>
          </a:graphicData>
        </a:graphic>
      </p:graphicFrame>
    </p:spTree>
    <p:extLst>
      <p:ext uri="{BB962C8B-B14F-4D97-AF65-F5344CB8AC3E}">
        <p14:creationId xmlns:p14="http://schemas.microsoft.com/office/powerpoint/2010/main" val="429150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2" name="Table 1">
            <a:extLst>
              <a:ext uri="{FF2B5EF4-FFF2-40B4-BE49-F238E27FC236}">
                <a16:creationId xmlns:a16="http://schemas.microsoft.com/office/drawing/2014/main" id="{305C2535-6754-B205-922A-43E36A0B1ECF}"/>
              </a:ext>
            </a:extLst>
          </p:cNvPr>
          <p:cNvGraphicFramePr>
            <a:graphicFrameLocks noGrp="1"/>
          </p:cNvGraphicFramePr>
          <p:nvPr>
            <p:extLst>
              <p:ext uri="{D42A27DB-BD31-4B8C-83A1-F6EECF244321}">
                <p14:modId xmlns:p14="http://schemas.microsoft.com/office/powerpoint/2010/main" val="4053535464"/>
              </p:ext>
            </p:extLst>
          </p:nvPr>
        </p:nvGraphicFramePr>
        <p:xfrm>
          <a:off x="560615" y="530298"/>
          <a:ext cx="7889421" cy="3895740"/>
        </p:xfrm>
        <a:graphic>
          <a:graphicData uri="http://schemas.openxmlformats.org/drawingml/2006/table">
            <a:tbl>
              <a:tblPr firstRow="1" bandRow="1">
                <a:noFill/>
              </a:tblPr>
              <a:tblGrid>
                <a:gridCol w="421309">
                  <a:extLst>
                    <a:ext uri="{9D8B030D-6E8A-4147-A177-3AD203B41FA5}">
                      <a16:colId xmlns:a16="http://schemas.microsoft.com/office/drawing/2014/main" val="2745320369"/>
                    </a:ext>
                  </a:extLst>
                </a:gridCol>
                <a:gridCol w="1457525">
                  <a:extLst>
                    <a:ext uri="{9D8B030D-6E8A-4147-A177-3AD203B41FA5}">
                      <a16:colId xmlns:a16="http://schemas.microsoft.com/office/drawing/2014/main" val="592553047"/>
                    </a:ext>
                  </a:extLst>
                </a:gridCol>
                <a:gridCol w="831187">
                  <a:extLst>
                    <a:ext uri="{9D8B030D-6E8A-4147-A177-3AD203B41FA5}">
                      <a16:colId xmlns:a16="http://schemas.microsoft.com/office/drawing/2014/main" val="3606391119"/>
                    </a:ext>
                  </a:extLst>
                </a:gridCol>
                <a:gridCol w="941714">
                  <a:extLst>
                    <a:ext uri="{9D8B030D-6E8A-4147-A177-3AD203B41FA5}">
                      <a16:colId xmlns:a16="http://schemas.microsoft.com/office/drawing/2014/main" val="2671405259"/>
                    </a:ext>
                  </a:extLst>
                </a:gridCol>
                <a:gridCol w="2118843">
                  <a:extLst>
                    <a:ext uri="{9D8B030D-6E8A-4147-A177-3AD203B41FA5}">
                      <a16:colId xmlns:a16="http://schemas.microsoft.com/office/drawing/2014/main" val="437488835"/>
                    </a:ext>
                  </a:extLst>
                </a:gridCol>
                <a:gridCol w="2118843">
                  <a:extLst>
                    <a:ext uri="{9D8B030D-6E8A-4147-A177-3AD203B41FA5}">
                      <a16:colId xmlns:a16="http://schemas.microsoft.com/office/drawing/2014/main" val="217749827"/>
                    </a:ext>
                  </a:extLst>
                </a:gridCol>
              </a:tblGrid>
              <a:tr h="652611">
                <a:tc>
                  <a:txBody>
                    <a:bodyPr/>
                    <a:lstStyle/>
                    <a:p>
                      <a:pPr marL="0" marR="0" lvl="0" indent="0" algn="ctr" rtl="0">
                        <a:spcBef>
                          <a:spcPts val="0"/>
                        </a:spcBef>
                        <a:spcAft>
                          <a:spcPts val="0"/>
                        </a:spcAft>
                        <a:buNone/>
                      </a:pPr>
                      <a:r>
                        <a:rPr lang="en-US" sz="1800"/>
                        <a:t>Sl. No</a:t>
                      </a:r>
                      <a:endParaRPr sz="1800"/>
                    </a:p>
                  </a:txBody>
                  <a:tcPr marL="73325" marR="73325" marT="36675" marB="36675"/>
                </a:tc>
                <a:tc>
                  <a:txBody>
                    <a:bodyPr/>
                    <a:lstStyle/>
                    <a:p>
                      <a:pPr marL="0" marR="0" lvl="0" indent="0" algn="ctr" rtl="0">
                        <a:spcBef>
                          <a:spcPts val="0"/>
                        </a:spcBef>
                        <a:spcAft>
                          <a:spcPts val="0"/>
                        </a:spcAft>
                        <a:buNone/>
                      </a:pPr>
                      <a:r>
                        <a:rPr lang="en-US" sz="1800"/>
                        <a:t>Title of the Journal</a:t>
                      </a:r>
                      <a:endParaRPr sz="1800"/>
                    </a:p>
                  </a:txBody>
                  <a:tcPr marL="73325" marR="73325" marT="36675" marB="36675"/>
                </a:tc>
                <a:tc>
                  <a:txBody>
                    <a:bodyPr/>
                    <a:lstStyle/>
                    <a:p>
                      <a:pPr marL="0" marR="0" lvl="0" indent="0" algn="ctr" rtl="0">
                        <a:spcBef>
                          <a:spcPts val="0"/>
                        </a:spcBef>
                        <a:spcAft>
                          <a:spcPts val="0"/>
                        </a:spcAft>
                        <a:buNone/>
                      </a:pPr>
                      <a:r>
                        <a:rPr lang="en-US" sz="1800"/>
                        <a:t>Authors</a:t>
                      </a:r>
                      <a:endParaRPr sz="1800"/>
                    </a:p>
                  </a:txBody>
                  <a:tcPr marL="73325" marR="73325" marT="36675" marB="36675"/>
                </a:tc>
                <a:tc>
                  <a:txBody>
                    <a:bodyPr/>
                    <a:lstStyle/>
                    <a:p>
                      <a:pPr marL="0" marR="0" lvl="0" indent="0" algn="ctr" rtl="0">
                        <a:spcBef>
                          <a:spcPts val="0"/>
                        </a:spcBef>
                        <a:spcAft>
                          <a:spcPts val="0"/>
                        </a:spcAft>
                        <a:buNone/>
                      </a:pPr>
                      <a:r>
                        <a:rPr lang="en-US" sz="1800"/>
                        <a:t>Publisher</a:t>
                      </a:r>
                      <a:endParaRPr sz="1800"/>
                    </a:p>
                  </a:txBody>
                  <a:tcPr marL="73325" marR="73325" marT="36675" marB="36675"/>
                </a:tc>
                <a:tc>
                  <a:txBody>
                    <a:bodyPr/>
                    <a:lstStyle/>
                    <a:p>
                      <a:pPr marL="0" marR="0" lvl="0" indent="0" algn="ctr" rtl="0">
                        <a:spcBef>
                          <a:spcPts val="0"/>
                        </a:spcBef>
                        <a:spcAft>
                          <a:spcPts val="0"/>
                        </a:spcAft>
                        <a:buNone/>
                      </a:pPr>
                      <a:r>
                        <a:rPr lang="en-US" sz="1800"/>
                        <a:t>Summary</a:t>
                      </a:r>
                      <a:endParaRPr sz="1800"/>
                    </a:p>
                  </a:txBody>
                  <a:tcPr marL="73325" marR="73325" marT="36675" marB="36675"/>
                </a:tc>
                <a:tc>
                  <a:txBody>
                    <a:bodyPr/>
                    <a:lstStyle/>
                    <a:p>
                      <a:pPr marL="0" marR="0" lvl="0" indent="0" algn="ctr" rtl="0">
                        <a:spcBef>
                          <a:spcPts val="0"/>
                        </a:spcBef>
                        <a:spcAft>
                          <a:spcPts val="0"/>
                        </a:spcAft>
                        <a:buNone/>
                      </a:pPr>
                      <a:r>
                        <a:rPr lang="en-US" sz="1800" dirty="0"/>
                        <a:t>Drawbacks</a:t>
                      </a:r>
                      <a:endParaRPr sz="1800" dirty="0"/>
                    </a:p>
                  </a:txBody>
                  <a:tcPr marL="73325" marR="73325" marT="36675" marB="36675"/>
                </a:tc>
                <a:extLst>
                  <a:ext uri="{0D108BD9-81ED-4DB2-BD59-A6C34878D82A}">
                    <a16:rowId xmlns:a16="http://schemas.microsoft.com/office/drawing/2014/main" val="2501513491"/>
                  </a:ext>
                </a:extLst>
              </a:tr>
              <a:tr h="2596600">
                <a:tc>
                  <a:txBody>
                    <a:bodyPr/>
                    <a:lstStyle/>
                    <a:p>
                      <a:pPr marL="0" marR="0" lvl="0" indent="0" algn="ctr" rtl="0">
                        <a:spcBef>
                          <a:spcPts val="0"/>
                        </a:spcBef>
                        <a:spcAft>
                          <a:spcPts val="0"/>
                        </a:spcAft>
                        <a:buNone/>
                      </a:pPr>
                      <a:r>
                        <a:rPr lang="en-US" sz="1200"/>
                        <a:t>[6]</a:t>
                      </a:r>
                      <a:endParaRPr sz="1200"/>
                    </a:p>
                  </a:txBody>
                  <a:tcPr marL="73325" marR="73325" marT="36675" marB="36675"/>
                </a:tc>
                <a:tc>
                  <a:txBody>
                    <a:bodyPr/>
                    <a:lstStyle/>
                    <a:p>
                      <a:pPr marL="0" marR="0" lvl="0" indent="0" algn="ctr" rtl="0">
                        <a:spcBef>
                          <a:spcPts val="0"/>
                        </a:spcBef>
                        <a:spcAft>
                          <a:spcPts val="0"/>
                        </a:spcAft>
                        <a:buNone/>
                      </a:pPr>
                      <a:r>
                        <a:rPr lang="en-US" sz="1200" dirty="0"/>
                        <a:t>Machine Learning for Anomaly Detection: A Systematic Review</a:t>
                      </a:r>
                      <a:endParaRPr sz="1200" dirty="0"/>
                    </a:p>
                  </a:txBody>
                  <a:tcPr marL="73325" marR="73325" marT="36675" marB="36675"/>
                </a:tc>
                <a:tc>
                  <a:txBody>
                    <a:bodyPr/>
                    <a:lstStyle/>
                    <a:p>
                      <a:pPr marL="0" marR="0" lvl="0" indent="0" algn="ctr" rtl="0">
                        <a:spcBef>
                          <a:spcPts val="0"/>
                        </a:spcBef>
                        <a:spcAft>
                          <a:spcPts val="0"/>
                        </a:spcAft>
                        <a:buNone/>
                      </a:pPr>
                      <a:r>
                        <a:rPr lang="en-US" sz="1200"/>
                        <a:t>Ali Bou Nassif; Manar Abu Talib; Qassim Nasir; Fatima Mohamad Dakalbab</a:t>
                      </a:r>
                      <a:endParaRPr sz="1200"/>
                    </a:p>
                  </a:txBody>
                  <a:tcPr marL="73325" marR="73325" marT="36675" marB="36675"/>
                </a:tc>
                <a:tc>
                  <a:txBody>
                    <a:bodyPr/>
                    <a:lstStyle/>
                    <a:p>
                      <a:pPr marL="0" marR="0" lvl="0" indent="0" algn="ctr" rtl="0">
                        <a:spcBef>
                          <a:spcPts val="0"/>
                        </a:spcBef>
                        <a:spcAft>
                          <a:spcPts val="0"/>
                        </a:spcAft>
                        <a:buNone/>
                      </a:pPr>
                      <a:r>
                        <a:rPr lang="en-US" sz="1200"/>
                        <a:t>IEEE Transactions</a:t>
                      </a:r>
                      <a:endParaRPr sz="1200"/>
                    </a:p>
                  </a:txBody>
                  <a:tcPr marL="73325" marR="73325" marT="36675" marB="36675"/>
                </a:tc>
                <a:tc>
                  <a:txBody>
                    <a:bodyPr/>
                    <a:lstStyle/>
                    <a:p>
                      <a:pPr marL="0" marR="0" lvl="0" indent="0" algn="just" rtl="0">
                        <a:lnSpc>
                          <a:spcPct val="100000"/>
                        </a:lnSpc>
                        <a:spcBef>
                          <a:spcPts val="0"/>
                        </a:spcBef>
                        <a:spcAft>
                          <a:spcPts val="0"/>
                        </a:spcAft>
                        <a:buClr>
                          <a:schemeClr val="dk1"/>
                        </a:buClr>
                        <a:buSzPts val="1400"/>
                        <a:buFont typeface="Calibri"/>
                        <a:buNone/>
                      </a:pPr>
                      <a:r>
                        <a:rPr lang="en-US" sz="1200"/>
                        <a:t>This research paper conducts a Systematic Literature Review on Machine Learning (ML) models for anomaly detection, spanning 2000-2020, identifying 290 articles. The review outlines 43 applications, 29 ML models, and 22 datasets used, emphasizing the prominence of unsupervised anomaly detection and offering recommendations for researchers in this promising field.</a:t>
                      </a:r>
                      <a:endParaRPr sz="1200"/>
                    </a:p>
                  </a:txBody>
                  <a:tcPr marL="73325" marR="73325" marT="36675" marB="36675"/>
                </a:tc>
                <a:tc>
                  <a:txBody>
                    <a:bodyPr/>
                    <a:lstStyle/>
                    <a:p>
                      <a:pPr marL="0" marR="0" lvl="0" indent="0" algn="just" rtl="0">
                        <a:spcBef>
                          <a:spcPts val="0"/>
                        </a:spcBef>
                        <a:spcAft>
                          <a:spcPts val="0"/>
                        </a:spcAft>
                        <a:buNone/>
                      </a:pPr>
                      <a:r>
                        <a:rPr lang="en-US" sz="1200" dirty="0"/>
                        <a:t>The study's limitation lies in the potential bias and incompleteness of the literature review, given the vast and evolving landscape of machine learning applications for anomaly detection. Additionally, the research may not fully capture the latest advancements or emerging trends in this rapidly evolving field, as the data collection span is limited to the years 2000-2020.</a:t>
                      </a:r>
                      <a:endParaRPr sz="1200" dirty="0"/>
                    </a:p>
                  </a:txBody>
                  <a:tcPr marL="73325" marR="73325" marT="36675" marB="36675"/>
                </a:tc>
                <a:extLst>
                  <a:ext uri="{0D108BD9-81ED-4DB2-BD59-A6C34878D82A}">
                    <a16:rowId xmlns:a16="http://schemas.microsoft.com/office/drawing/2014/main" val="3741428940"/>
                  </a:ext>
                </a:extLst>
              </a:tr>
            </a:tbl>
          </a:graphicData>
        </a:graphic>
      </p:graphicFrame>
    </p:spTree>
    <p:extLst>
      <p:ext uri="{BB962C8B-B14F-4D97-AF65-F5344CB8AC3E}">
        <p14:creationId xmlns:p14="http://schemas.microsoft.com/office/powerpoint/2010/main" val="2537211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2" name="Table 1">
            <a:extLst>
              <a:ext uri="{FF2B5EF4-FFF2-40B4-BE49-F238E27FC236}">
                <a16:creationId xmlns:a16="http://schemas.microsoft.com/office/drawing/2014/main" id="{08113856-AF6F-F742-FEF0-A16D4F738BCF}"/>
              </a:ext>
            </a:extLst>
          </p:cNvPr>
          <p:cNvGraphicFramePr>
            <a:graphicFrameLocks noGrp="1"/>
          </p:cNvGraphicFramePr>
          <p:nvPr>
            <p:extLst>
              <p:ext uri="{D42A27DB-BD31-4B8C-83A1-F6EECF244321}">
                <p14:modId xmlns:p14="http://schemas.microsoft.com/office/powerpoint/2010/main" val="1170591545"/>
              </p:ext>
            </p:extLst>
          </p:nvPr>
        </p:nvGraphicFramePr>
        <p:xfrm>
          <a:off x="139905" y="214328"/>
          <a:ext cx="8224156" cy="4367139"/>
        </p:xfrm>
        <a:graphic>
          <a:graphicData uri="http://schemas.openxmlformats.org/drawingml/2006/table">
            <a:tbl>
              <a:tblPr firstRow="1" bandRow="1">
                <a:noFill/>
              </a:tblPr>
              <a:tblGrid>
                <a:gridCol w="455945">
                  <a:extLst>
                    <a:ext uri="{9D8B030D-6E8A-4147-A177-3AD203B41FA5}">
                      <a16:colId xmlns:a16="http://schemas.microsoft.com/office/drawing/2014/main" val="1634970174"/>
                    </a:ext>
                  </a:extLst>
                </a:gridCol>
                <a:gridCol w="1553435">
                  <a:extLst>
                    <a:ext uri="{9D8B030D-6E8A-4147-A177-3AD203B41FA5}">
                      <a16:colId xmlns:a16="http://schemas.microsoft.com/office/drawing/2014/main" val="1839772795"/>
                    </a:ext>
                  </a:extLst>
                </a:gridCol>
                <a:gridCol w="870620">
                  <a:extLst>
                    <a:ext uri="{9D8B030D-6E8A-4147-A177-3AD203B41FA5}">
                      <a16:colId xmlns:a16="http://schemas.microsoft.com/office/drawing/2014/main" val="3850031775"/>
                    </a:ext>
                  </a:extLst>
                </a:gridCol>
                <a:gridCol w="1019151">
                  <a:extLst>
                    <a:ext uri="{9D8B030D-6E8A-4147-A177-3AD203B41FA5}">
                      <a16:colId xmlns:a16="http://schemas.microsoft.com/office/drawing/2014/main" val="750395009"/>
                    </a:ext>
                  </a:extLst>
                </a:gridCol>
                <a:gridCol w="2112662">
                  <a:extLst>
                    <a:ext uri="{9D8B030D-6E8A-4147-A177-3AD203B41FA5}">
                      <a16:colId xmlns:a16="http://schemas.microsoft.com/office/drawing/2014/main" val="2529367638"/>
                    </a:ext>
                  </a:extLst>
                </a:gridCol>
                <a:gridCol w="2212343">
                  <a:extLst>
                    <a:ext uri="{9D8B030D-6E8A-4147-A177-3AD203B41FA5}">
                      <a16:colId xmlns:a16="http://schemas.microsoft.com/office/drawing/2014/main" val="2556417722"/>
                    </a:ext>
                  </a:extLst>
                </a:gridCol>
              </a:tblGrid>
              <a:tr h="664253">
                <a:tc>
                  <a:txBody>
                    <a:bodyPr/>
                    <a:lstStyle/>
                    <a:p>
                      <a:pPr marL="0" marR="0" lvl="0" indent="0" algn="ctr" rtl="0">
                        <a:spcBef>
                          <a:spcPts val="0"/>
                        </a:spcBef>
                        <a:spcAft>
                          <a:spcPts val="0"/>
                        </a:spcAft>
                        <a:buNone/>
                      </a:pPr>
                      <a:r>
                        <a:rPr lang="en-US" sz="1600"/>
                        <a:t>Sl. No</a:t>
                      </a:r>
                      <a:endParaRPr sz="1600"/>
                    </a:p>
                  </a:txBody>
                  <a:tcPr marL="76125" marR="76125" marT="38075" marB="38075"/>
                </a:tc>
                <a:tc>
                  <a:txBody>
                    <a:bodyPr/>
                    <a:lstStyle/>
                    <a:p>
                      <a:pPr marL="0" marR="0" lvl="0" indent="0" algn="ctr" rtl="0">
                        <a:spcBef>
                          <a:spcPts val="0"/>
                        </a:spcBef>
                        <a:spcAft>
                          <a:spcPts val="0"/>
                        </a:spcAft>
                        <a:buNone/>
                      </a:pPr>
                      <a:r>
                        <a:rPr lang="en-US" sz="1600"/>
                        <a:t>Title of the Journal</a:t>
                      </a:r>
                      <a:endParaRPr sz="1600"/>
                    </a:p>
                  </a:txBody>
                  <a:tcPr marL="76125" marR="76125" marT="38075" marB="38075"/>
                </a:tc>
                <a:tc>
                  <a:txBody>
                    <a:bodyPr/>
                    <a:lstStyle/>
                    <a:p>
                      <a:pPr marL="0" marR="0" lvl="0" indent="0" algn="ctr" rtl="0">
                        <a:spcBef>
                          <a:spcPts val="0"/>
                        </a:spcBef>
                        <a:spcAft>
                          <a:spcPts val="0"/>
                        </a:spcAft>
                        <a:buNone/>
                      </a:pPr>
                      <a:r>
                        <a:rPr lang="en-US" sz="1600"/>
                        <a:t>Authors</a:t>
                      </a:r>
                      <a:endParaRPr sz="1600"/>
                    </a:p>
                  </a:txBody>
                  <a:tcPr marL="76125" marR="76125" marT="38075" marB="38075"/>
                </a:tc>
                <a:tc>
                  <a:txBody>
                    <a:bodyPr/>
                    <a:lstStyle/>
                    <a:p>
                      <a:pPr marL="0" marR="0" lvl="0" indent="0" algn="ctr" rtl="0">
                        <a:spcBef>
                          <a:spcPts val="0"/>
                        </a:spcBef>
                        <a:spcAft>
                          <a:spcPts val="0"/>
                        </a:spcAft>
                        <a:buNone/>
                      </a:pPr>
                      <a:r>
                        <a:rPr lang="en-US" sz="1600"/>
                        <a:t>Publisher</a:t>
                      </a:r>
                      <a:endParaRPr sz="1600"/>
                    </a:p>
                  </a:txBody>
                  <a:tcPr marL="76125" marR="76125" marT="38075" marB="38075"/>
                </a:tc>
                <a:tc>
                  <a:txBody>
                    <a:bodyPr/>
                    <a:lstStyle/>
                    <a:p>
                      <a:pPr marL="0" marR="0" lvl="0" indent="0" algn="ctr" rtl="0">
                        <a:spcBef>
                          <a:spcPts val="0"/>
                        </a:spcBef>
                        <a:spcAft>
                          <a:spcPts val="0"/>
                        </a:spcAft>
                        <a:buNone/>
                      </a:pPr>
                      <a:r>
                        <a:rPr lang="en-US" sz="1600"/>
                        <a:t>Summary</a:t>
                      </a:r>
                      <a:endParaRPr sz="1600"/>
                    </a:p>
                  </a:txBody>
                  <a:tcPr marL="76125" marR="76125" marT="38075" marB="38075"/>
                </a:tc>
                <a:tc>
                  <a:txBody>
                    <a:bodyPr/>
                    <a:lstStyle/>
                    <a:p>
                      <a:pPr marL="0" marR="0" lvl="0" indent="0" algn="ctr" rtl="0">
                        <a:spcBef>
                          <a:spcPts val="0"/>
                        </a:spcBef>
                        <a:spcAft>
                          <a:spcPts val="0"/>
                        </a:spcAft>
                        <a:buNone/>
                      </a:pPr>
                      <a:r>
                        <a:rPr lang="en-US" sz="1600"/>
                        <a:t>Drawbacks</a:t>
                      </a:r>
                      <a:endParaRPr sz="1600"/>
                    </a:p>
                  </a:txBody>
                  <a:tcPr marL="76125" marR="76125" marT="38075" marB="38075"/>
                </a:tc>
                <a:extLst>
                  <a:ext uri="{0D108BD9-81ED-4DB2-BD59-A6C34878D82A}">
                    <a16:rowId xmlns:a16="http://schemas.microsoft.com/office/drawing/2014/main" val="2069003889"/>
                  </a:ext>
                </a:extLst>
              </a:tr>
              <a:tr h="3702886">
                <a:tc>
                  <a:txBody>
                    <a:bodyPr/>
                    <a:lstStyle/>
                    <a:p>
                      <a:pPr marL="0" marR="0" lvl="0" indent="0" algn="ctr" rtl="0">
                        <a:spcBef>
                          <a:spcPts val="0"/>
                        </a:spcBef>
                        <a:spcAft>
                          <a:spcPts val="0"/>
                        </a:spcAft>
                        <a:buNone/>
                      </a:pPr>
                      <a:r>
                        <a:rPr lang="en-US" sz="1200"/>
                        <a:t>[7]</a:t>
                      </a:r>
                      <a:endParaRPr sz="1200"/>
                    </a:p>
                  </a:txBody>
                  <a:tcPr marL="76125" marR="76125" marT="38075" marB="38075"/>
                </a:tc>
                <a:tc>
                  <a:txBody>
                    <a:bodyPr/>
                    <a:lstStyle/>
                    <a:p>
                      <a:pPr marL="0" marR="0" lvl="0" indent="0" algn="ctr" rtl="0">
                        <a:spcBef>
                          <a:spcPts val="0"/>
                        </a:spcBef>
                        <a:spcAft>
                          <a:spcPts val="0"/>
                        </a:spcAft>
                        <a:buNone/>
                      </a:pPr>
                      <a:r>
                        <a:rPr lang="en-US" sz="1200" dirty="0"/>
                        <a:t>A Comprehensive Survey of Machine Learning Methods for Surveillance Videos Anomaly Detection</a:t>
                      </a:r>
                      <a:endParaRPr sz="1100" dirty="0"/>
                    </a:p>
                  </a:txBody>
                  <a:tcPr marL="76125" marR="76125" marT="38075" marB="38075"/>
                </a:tc>
                <a:tc>
                  <a:txBody>
                    <a:bodyPr/>
                    <a:lstStyle/>
                    <a:p>
                      <a:pPr marL="0" marR="0" lvl="0" indent="0" algn="ctr" rtl="0">
                        <a:spcBef>
                          <a:spcPts val="0"/>
                        </a:spcBef>
                        <a:spcAft>
                          <a:spcPts val="0"/>
                        </a:spcAft>
                        <a:buNone/>
                      </a:pPr>
                      <a:r>
                        <a:rPr lang="en-US" sz="1200" dirty="0" err="1"/>
                        <a:t>Nomica</a:t>
                      </a:r>
                      <a:r>
                        <a:rPr lang="en-US" sz="1200" dirty="0"/>
                        <a:t> Choudhry; Jemal </a:t>
                      </a:r>
                      <a:r>
                        <a:rPr lang="en-US" sz="1200" dirty="0" err="1"/>
                        <a:t>Abawajy</a:t>
                      </a:r>
                      <a:r>
                        <a:rPr lang="en-US" sz="1200" dirty="0"/>
                        <a:t>; Shamsul Huda; Imran Rao</a:t>
                      </a:r>
                      <a:endParaRPr sz="1200" dirty="0"/>
                    </a:p>
                  </a:txBody>
                  <a:tcPr marL="76125" marR="76125" marT="38075" marB="38075"/>
                </a:tc>
                <a:tc>
                  <a:txBody>
                    <a:bodyPr/>
                    <a:lstStyle/>
                    <a:p>
                      <a:pPr marL="0" marR="0" lvl="0" indent="0" algn="ctr" rtl="0">
                        <a:spcBef>
                          <a:spcPts val="0"/>
                        </a:spcBef>
                        <a:spcAft>
                          <a:spcPts val="0"/>
                        </a:spcAft>
                        <a:buNone/>
                      </a:pPr>
                      <a:r>
                        <a:rPr lang="en-US" sz="1200" dirty="0"/>
                        <a:t>IEEE Transactions</a:t>
                      </a:r>
                      <a:endParaRPr sz="1200" dirty="0"/>
                    </a:p>
                  </a:txBody>
                  <a:tcPr marL="76125" marR="76125" marT="38075" marB="38075"/>
                </a:tc>
                <a:tc>
                  <a:txBody>
                    <a:bodyPr/>
                    <a:lstStyle/>
                    <a:p>
                      <a:pPr marL="0" marR="0" lvl="0" indent="0" algn="just" rtl="0">
                        <a:lnSpc>
                          <a:spcPct val="100000"/>
                        </a:lnSpc>
                        <a:spcBef>
                          <a:spcPts val="0"/>
                        </a:spcBef>
                        <a:spcAft>
                          <a:spcPts val="0"/>
                        </a:spcAft>
                        <a:buClr>
                          <a:schemeClr val="dk1"/>
                        </a:buClr>
                        <a:buSzPts val="1500"/>
                        <a:buFont typeface="Calibri"/>
                        <a:buNone/>
                      </a:pPr>
                      <a:r>
                        <a:rPr lang="en-US" sz="1200"/>
                        <a:t>This paper offers a comprehensive survey of cutting-edge machine learning methods employed in Video Surveillance Systems (VSSs), addressing drawbacks in existing surveys by providing in-depth analysis, critical evaluation of algorithms, and tailored classifications for anomaly detection. The study aims to guide future developments in VSS learning techniques, serving as a valuable resource for researchers and practitioners in the field.</a:t>
                      </a:r>
                      <a:endParaRPr sz="1100"/>
                    </a:p>
                  </a:txBody>
                  <a:tcPr marL="76125" marR="76125" marT="38075" marB="38075"/>
                </a:tc>
                <a:tc>
                  <a:txBody>
                    <a:bodyPr/>
                    <a:lstStyle/>
                    <a:p>
                      <a:pPr marL="0" marR="0" lvl="0" indent="0" algn="just" rtl="0">
                        <a:spcBef>
                          <a:spcPts val="0"/>
                        </a:spcBef>
                        <a:spcAft>
                          <a:spcPts val="0"/>
                        </a:spcAft>
                        <a:buNone/>
                      </a:pPr>
                      <a:r>
                        <a:rPr lang="en-US" sz="1200" dirty="0"/>
                        <a:t>While comprehensive, this survey on learning methods in Video Surveillance Systems may face limitations in maintaining real-time relevance as the field evolves rapidly. Additionally, subjective assessments of algorithm strengths and weaknesses could be influenced by the specific datasets and scenarios considered, impacting the survey's generalizability.</a:t>
                      </a:r>
                      <a:endParaRPr sz="1100" dirty="0"/>
                    </a:p>
                  </a:txBody>
                  <a:tcPr marL="76125" marR="76125" marT="38075" marB="38075"/>
                </a:tc>
                <a:extLst>
                  <a:ext uri="{0D108BD9-81ED-4DB2-BD59-A6C34878D82A}">
                    <a16:rowId xmlns:a16="http://schemas.microsoft.com/office/drawing/2014/main" val="119377935"/>
                  </a:ext>
                </a:extLst>
              </a:tr>
            </a:tbl>
          </a:graphicData>
        </a:graphic>
      </p:graphicFrame>
    </p:spTree>
    <p:extLst>
      <p:ext uri="{BB962C8B-B14F-4D97-AF65-F5344CB8AC3E}">
        <p14:creationId xmlns:p14="http://schemas.microsoft.com/office/powerpoint/2010/main" val="299466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682299" y="2684581"/>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Problem statement</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760254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Problem statement</a:t>
            </a:r>
            <a:br>
              <a:rPr lang="en-IN" dirty="0"/>
            </a:br>
            <a:endParaRPr lang="en-IN" dirty="0"/>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3785652"/>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Critical task in video surveillance - Detecting anomalous events such as traffic accidents, crimes and other illegal activities.</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Generally, anomalous events rarely occur as compared to normal activities. So, to alleviate the waste of labour and time, developing intelligent computer vision algorithms for automatic video anomaly detection is a pressing need.</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Our project aims at making the detection of anomalous events in private properties like residences easier using YOLO algorithm. </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Our system involves a surveillance camera set up in residences like independent houses and apartments, that captures video and detects any anomalous activities in them.</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It detects anomalies like a fire, or weapons like a gun or a rifle in the surveillance videos.</a:t>
            </a:r>
          </a:p>
          <a:p>
            <a:pPr algn="just"/>
            <a:endParaRPr lang="en-IN" sz="1600" dirty="0">
              <a:solidFill>
                <a:schemeClr val="tx1"/>
              </a:solidFill>
            </a:endParaRPr>
          </a:p>
        </p:txBody>
      </p:sp>
    </p:spTree>
    <p:extLst>
      <p:ext uri="{BB962C8B-B14F-4D97-AF65-F5344CB8AC3E}">
        <p14:creationId xmlns:p14="http://schemas.microsoft.com/office/powerpoint/2010/main" val="419812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682299" y="2684581"/>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Proposed System</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11326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2" name="Google Shape;337;p35">
            <a:extLst>
              <a:ext uri="{FF2B5EF4-FFF2-40B4-BE49-F238E27FC236}">
                <a16:creationId xmlns:a16="http://schemas.microsoft.com/office/drawing/2014/main" id="{D09D047A-556B-2806-3086-BF1FCE01FAAB}"/>
              </a:ext>
            </a:extLst>
          </p:cNvPr>
          <p:cNvPicPr preferRelativeResize="0"/>
          <p:nvPr/>
        </p:nvPicPr>
        <p:blipFill rotWithShape="1">
          <a:blip r:embed="rId4">
            <a:alphaModFix/>
          </a:blip>
          <a:srcRect l="-14481" t="-10410" r="-1647" b="1058"/>
          <a:stretch/>
        </p:blipFill>
        <p:spPr>
          <a:xfrm>
            <a:off x="88197" y="-163286"/>
            <a:ext cx="7953624" cy="4982936"/>
          </a:xfrm>
          <a:prstGeom prst="rect">
            <a:avLst/>
          </a:prstGeom>
          <a:noFill/>
          <a:ln>
            <a:noFill/>
          </a:ln>
        </p:spPr>
      </p:pic>
    </p:spTree>
    <p:extLst>
      <p:ext uri="{BB962C8B-B14F-4D97-AF65-F5344CB8AC3E}">
        <p14:creationId xmlns:p14="http://schemas.microsoft.com/office/powerpoint/2010/main" val="231769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Proposed System</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Object Detection Capability:</a:t>
            </a:r>
          </a:p>
          <a:p>
            <a:pPr algn="just">
              <a:buClr>
                <a:schemeClr val="bg1"/>
              </a:buClr>
            </a:pPr>
            <a:r>
              <a:rPr lang="en-IN" sz="1600" dirty="0">
                <a:solidFill>
                  <a:schemeClr val="tx1"/>
                </a:solidFill>
                <a:sym typeface="Wingdings" panose="05000000000000000000" pitchFamily="2" charset="2"/>
              </a:rPr>
              <a:t></a:t>
            </a:r>
            <a:r>
              <a:rPr lang="en-IN" sz="1600" dirty="0">
                <a:solidFill>
                  <a:schemeClr val="tx1"/>
                </a:solidFill>
              </a:rPr>
              <a:t>The system is currently designed to detect specific objects within video frames, focusing primarily on identifying fires and rifles.</a:t>
            </a:r>
          </a:p>
          <a:p>
            <a:pPr algn="just">
              <a:buClr>
                <a:schemeClr val="bg1"/>
              </a:buClr>
            </a:pPr>
            <a:r>
              <a:rPr lang="en-IN" sz="1600" dirty="0">
                <a:solidFill>
                  <a:schemeClr val="tx1"/>
                </a:solidFill>
                <a:sym typeface="Wingdings" panose="05000000000000000000" pitchFamily="2" charset="2"/>
              </a:rPr>
              <a:t></a:t>
            </a:r>
            <a:r>
              <a:rPr lang="en-IN" sz="1600" dirty="0">
                <a:solidFill>
                  <a:schemeClr val="tx1"/>
                </a:solidFill>
              </a:rPr>
              <a:t>Object detection algorithms have been trained to recognize the visual characteristics of fires and rifles, allowing the system to accurately identify these objects within the monitored environment.</a:t>
            </a:r>
          </a:p>
          <a:p>
            <a:pPr algn="just">
              <a:buClr>
                <a:schemeClr val="bg1"/>
              </a:buClr>
            </a:pPr>
            <a:endParaRPr lang="en-IN" sz="1600" dirty="0">
              <a:solidFill>
                <a:schemeClr val="tx1"/>
              </a:solidFill>
            </a:endParaRPr>
          </a:p>
          <a:p>
            <a:pPr marL="285750" indent="-285750" algn="just">
              <a:buClr>
                <a:schemeClr val="tx2">
                  <a:lumMod val="50000"/>
                </a:schemeClr>
              </a:buClr>
              <a:buSzPct val="101000"/>
              <a:buFont typeface="Wingdings" panose="05000000000000000000" pitchFamily="2" charset="2"/>
              <a:buChar char="Ø"/>
            </a:pPr>
            <a:r>
              <a:rPr lang="en-IN" sz="1600" dirty="0">
                <a:solidFill>
                  <a:schemeClr val="tx1"/>
                </a:solidFill>
              </a:rPr>
              <a:t>Anomaly Detection:</a:t>
            </a:r>
          </a:p>
          <a:p>
            <a:pPr algn="just">
              <a:buClr>
                <a:schemeClr val="tx2">
                  <a:lumMod val="50000"/>
                </a:schemeClr>
              </a:buClr>
              <a:buSzPct val="101000"/>
            </a:pPr>
            <a:r>
              <a:rPr lang="en-IN" sz="1600" dirty="0">
                <a:solidFill>
                  <a:schemeClr val="tx1"/>
                </a:solidFill>
                <a:sym typeface="Wingdings" panose="05000000000000000000" pitchFamily="2" charset="2"/>
              </a:rPr>
              <a:t> In addition to object detection, the system will incorporate algorithms for anomaly detection to identify deviations from normal </a:t>
            </a:r>
            <a:r>
              <a:rPr lang="en-IN" sz="1600" dirty="0" err="1">
                <a:solidFill>
                  <a:schemeClr val="tx1"/>
                </a:solidFill>
                <a:sym typeface="Wingdings" panose="05000000000000000000" pitchFamily="2" charset="2"/>
              </a:rPr>
              <a:t>behavior</a:t>
            </a:r>
            <a:r>
              <a:rPr lang="en-IN" sz="1600" dirty="0">
                <a:solidFill>
                  <a:schemeClr val="tx1"/>
                </a:solidFill>
                <a:sym typeface="Wingdings" panose="05000000000000000000" pitchFamily="2" charset="2"/>
              </a:rPr>
              <a:t> patterns.</a:t>
            </a:r>
          </a:p>
          <a:p>
            <a:pPr algn="just">
              <a:buClr>
                <a:schemeClr val="tx2">
                  <a:lumMod val="50000"/>
                </a:schemeClr>
              </a:buClr>
              <a:buSzPct val="101000"/>
            </a:pPr>
            <a:r>
              <a:rPr lang="en-IN" sz="1600" dirty="0">
                <a:solidFill>
                  <a:schemeClr val="tx1"/>
                </a:solidFill>
                <a:sym typeface="Wingdings" panose="05000000000000000000" pitchFamily="2" charset="2"/>
              </a:rPr>
              <a:t>Anomaly detection algorithms will </a:t>
            </a:r>
            <a:r>
              <a:rPr lang="en-IN" sz="1600" dirty="0" err="1">
                <a:solidFill>
                  <a:schemeClr val="tx1"/>
                </a:solidFill>
                <a:sym typeface="Wingdings" panose="05000000000000000000" pitchFamily="2" charset="2"/>
              </a:rPr>
              <a:t>analyze</a:t>
            </a:r>
            <a:r>
              <a:rPr lang="en-IN" sz="1600" dirty="0">
                <a:solidFill>
                  <a:schemeClr val="tx1"/>
                </a:solidFill>
                <a:sym typeface="Wingdings" panose="05000000000000000000" pitchFamily="2" charset="2"/>
              </a:rPr>
              <a:t> the detected objects and their interactions within the video frames to identify suspicious or unusual activities.</a:t>
            </a:r>
          </a:p>
          <a:p>
            <a:pPr marL="285750" indent="-285750" algn="just">
              <a:buClr>
                <a:schemeClr val="bg1"/>
              </a:buClr>
              <a:buFont typeface="Wingdings" panose="05000000000000000000" pitchFamily="2" charset="2"/>
              <a:buChar char="Ø"/>
            </a:pPr>
            <a:endParaRPr lang="en-IN" sz="1600" dirty="0">
              <a:solidFill>
                <a:schemeClr val="tx1"/>
              </a:solidFill>
            </a:endParaRPr>
          </a:p>
        </p:txBody>
      </p:sp>
    </p:spTree>
    <p:extLst>
      <p:ext uri="{BB962C8B-B14F-4D97-AF65-F5344CB8AC3E}">
        <p14:creationId xmlns:p14="http://schemas.microsoft.com/office/powerpoint/2010/main" val="169136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Proposed System</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1323439"/>
          </a:xfrm>
          <a:prstGeom prst="rect">
            <a:avLst/>
          </a:prstGeom>
          <a:noFill/>
        </p:spPr>
        <p:txBody>
          <a:bodyPr wrap="square" rtlCol="0">
            <a:spAutoFit/>
          </a:bodyPr>
          <a:lstStyle/>
          <a:p>
            <a:pPr marL="285750" indent="-285750" algn="just">
              <a:buClr>
                <a:schemeClr val="tx2">
                  <a:lumMod val="50000"/>
                </a:schemeClr>
              </a:buClr>
              <a:buSzPct val="101000"/>
              <a:buFont typeface="Wingdings" panose="05000000000000000000" pitchFamily="2" charset="2"/>
              <a:buChar char="Ø"/>
            </a:pPr>
            <a:r>
              <a:rPr lang="en-IN" sz="1600" dirty="0">
                <a:solidFill>
                  <a:schemeClr val="tx1"/>
                </a:solidFill>
              </a:rPr>
              <a:t>Alert Mechanisms:</a:t>
            </a:r>
          </a:p>
          <a:p>
            <a:pPr algn="just">
              <a:buClr>
                <a:schemeClr val="tx2">
                  <a:lumMod val="50000"/>
                </a:schemeClr>
              </a:buClr>
              <a:buSzPct val="101000"/>
            </a:pPr>
            <a:r>
              <a:rPr lang="en-IN" sz="1600" dirty="0">
                <a:solidFill>
                  <a:schemeClr val="tx1"/>
                </a:solidFill>
                <a:sym typeface="Wingdings" panose="05000000000000000000" pitchFamily="2" charset="2"/>
              </a:rPr>
              <a:t>Alert mechanisms will include email notifications and sound alerts, ensuring that security personnel can respond promptly to potential threats.</a:t>
            </a:r>
          </a:p>
          <a:p>
            <a:pPr algn="just">
              <a:buSzPct val="101000"/>
            </a:pPr>
            <a:endParaRPr lang="en-IN" sz="1600" dirty="0">
              <a:solidFill>
                <a:schemeClr val="tx1"/>
              </a:solidFill>
            </a:endParaRPr>
          </a:p>
          <a:p>
            <a:pPr marL="285750" indent="-285750" algn="just">
              <a:buFont typeface="Wingdings" panose="05000000000000000000" pitchFamily="2" charset="2"/>
              <a:buChar char="Ø"/>
            </a:pPr>
            <a:endParaRPr lang="en-IN" sz="1600" dirty="0">
              <a:solidFill>
                <a:schemeClr val="tx1"/>
              </a:solidFill>
            </a:endParaRPr>
          </a:p>
        </p:txBody>
      </p:sp>
    </p:spTree>
    <p:extLst>
      <p:ext uri="{BB962C8B-B14F-4D97-AF65-F5344CB8AC3E}">
        <p14:creationId xmlns:p14="http://schemas.microsoft.com/office/powerpoint/2010/main" val="371604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2002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278" name="Google Shape;1278;p37"/>
          <p:cNvSpPr txBox="1">
            <a:spLocks noGrp="1"/>
          </p:cNvSpPr>
          <p:nvPr>
            <p:ph type="title" idx="2"/>
          </p:nvPr>
        </p:nvSpPr>
        <p:spPr>
          <a:xfrm>
            <a:off x="195631" y="1447798"/>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9" name="Google Shape;1279;p37"/>
          <p:cNvSpPr txBox="1">
            <a:spLocks noGrp="1"/>
          </p:cNvSpPr>
          <p:nvPr>
            <p:ph type="subTitle" idx="3"/>
          </p:nvPr>
        </p:nvSpPr>
        <p:spPr>
          <a:xfrm>
            <a:off x="1259700" y="1447798"/>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1281" name="Google Shape;1281;p37"/>
          <p:cNvSpPr txBox="1">
            <a:spLocks noGrp="1"/>
          </p:cNvSpPr>
          <p:nvPr>
            <p:ph type="title" idx="5"/>
          </p:nvPr>
        </p:nvSpPr>
        <p:spPr>
          <a:xfrm>
            <a:off x="195631" y="2080883"/>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2" name="Google Shape;1282;p37"/>
          <p:cNvSpPr txBox="1">
            <a:spLocks noGrp="1"/>
          </p:cNvSpPr>
          <p:nvPr>
            <p:ph type="subTitle" idx="6"/>
          </p:nvPr>
        </p:nvSpPr>
        <p:spPr>
          <a:xfrm>
            <a:off x="1259700" y="2080883"/>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Detailed Analysis of Literature Review </a:t>
            </a:r>
          </a:p>
        </p:txBody>
      </p:sp>
      <p:sp>
        <p:nvSpPr>
          <p:cNvPr id="1284" name="Google Shape;1284;p37"/>
          <p:cNvSpPr txBox="1">
            <a:spLocks noGrp="1"/>
          </p:cNvSpPr>
          <p:nvPr>
            <p:ph type="title" idx="8"/>
          </p:nvPr>
        </p:nvSpPr>
        <p:spPr>
          <a:xfrm>
            <a:off x="195631" y="2713968"/>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5" name="Google Shape;1285;p37"/>
          <p:cNvSpPr txBox="1">
            <a:spLocks noGrp="1"/>
          </p:cNvSpPr>
          <p:nvPr>
            <p:ph type="subTitle" idx="9"/>
          </p:nvPr>
        </p:nvSpPr>
        <p:spPr>
          <a:xfrm>
            <a:off x="1259700" y="2713968"/>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Problem statement</a:t>
            </a:r>
          </a:p>
        </p:txBody>
      </p:sp>
      <p:sp>
        <p:nvSpPr>
          <p:cNvPr id="1287" name="Google Shape;1287;p37"/>
          <p:cNvSpPr txBox="1">
            <a:spLocks noGrp="1"/>
          </p:cNvSpPr>
          <p:nvPr>
            <p:ph type="title" idx="14"/>
          </p:nvPr>
        </p:nvSpPr>
        <p:spPr>
          <a:xfrm>
            <a:off x="195631" y="3347053"/>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8" name="Google Shape;1288;p37"/>
          <p:cNvSpPr txBox="1">
            <a:spLocks noGrp="1"/>
          </p:cNvSpPr>
          <p:nvPr>
            <p:ph type="subTitle" idx="15"/>
          </p:nvPr>
        </p:nvSpPr>
        <p:spPr>
          <a:xfrm>
            <a:off x="1259700" y="3347053"/>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Proposed System</a:t>
            </a:r>
          </a:p>
        </p:txBody>
      </p:sp>
      <p:sp>
        <p:nvSpPr>
          <p:cNvPr id="1290" name="Google Shape;1290;p37"/>
          <p:cNvSpPr txBox="1">
            <a:spLocks noGrp="1"/>
          </p:cNvSpPr>
          <p:nvPr>
            <p:ph type="title" idx="17"/>
          </p:nvPr>
        </p:nvSpPr>
        <p:spPr>
          <a:xfrm>
            <a:off x="195631" y="3980138"/>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1" name="Google Shape;1291;p37"/>
          <p:cNvSpPr txBox="1">
            <a:spLocks noGrp="1"/>
          </p:cNvSpPr>
          <p:nvPr>
            <p:ph type="subTitle" idx="18"/>
          </p:nvPr>
        </p:nvSpPr>
        <p:spPr>
          <a:xfrm>
            <a:off x="1259700" y="3980138"/>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Hardware &amp; Software Specification</a:t>
            </a:r>
            <a:endParaRPr dirty="0"/>
          </a:p>
        </p:txBody>
      </p:sp>
      <p:grpSp>
        <p:nvGrpSpPr>
          <p:cNvPr id="1292" name="Google Shape;1292;p37"/>
          <p:cNvGrpSpPr/>
          <p:nvPr/>
        </p:nvGrpSpPr>
        <p:grpSpPr>
          <a:xfrm>
            <a:off x="6734281" y="951273"/>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774856" y="532723"/>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278;p37">
            <a:extLst>
              <a:ext uri="{FF2B5EF4-FFF2-40B4-BE49-F238E27FC236}">
                <a16:creationId xmlns:a16="http://schemas.microsoft.com/office/drawing/2014/main" id="{EB20D108-45D5-6F49-9067-4D115A1C325A}"/>
              </a:ext>
            </a:extLst>
          </p:cNvPr>
          <p:cNvSpPr txBox="1">
            <a:spLocks/>
          </p:cNvSpPr>
          <p:nvPr/>
        </p:nvSpPr>
        <p:spPr>
          <a:xfrm>
            <a:off x="4466300" y="1398023"/>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06</a:t>
            </a:r>
          </a:p>
        </p:txBody>
      </p:sp>
      <p:sp>
        <p:nvSpPr>
          <p:cNvPr id="47" name="Google Shape;1279;p37">
            <a:extLst>
              <a:ext uri="{FF2B5EF4-FFF2-40B4-BE49-F238E27FC236}">
                <a16:creationId xmlns:a16="http://schemas.microsoft.com/office/drawing/2014/main" id="{8EA0DAB6-4B17-BF72-B0A5-B35A866796FF}"/>
              </a:ext>
            </a:extLst>
          </p:cNvPr>
          <p:cNvSpPr txBox="1">
            <a:spLocks/>
          </p:cNvSpPr>
          <p:nvPr/>
        </p:nvSpPr>
        <p:spPr>
          <a:xfrm>
            <a:off x="5530369" y="1398023"/>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dirty="0"/>
              <a:t>Algorithm / Flow Chart</a:t>
            </a:r>
          </a:p>
        </p:txBody>
      </p:sp>
      <p:sp>
        <p:nvSpPr>
          <p:cNvPr id="48" name="Google Shape;1281;p37">
            <a:extLst>
              <a:ext uri="{FF2B5EF4-FFF2-40B4-BE49-F238E27FC236}">
                <a16:creationId xmlns:a16="http://schemas.microsoft.com/office/drawing/2014/main" id="{2DD546B5-881B-1298-8B81-291D857A1AD8}"/>
              </a:ext>
            </a:extLst>
          </p:cNvPr>
          <p:cNvSpPr txBox="1">
            <a:spLocks/>
          </p:cNvSpPr>
          <p:nvPr/>
        </p:nvSpPr>
        <p:spPr>
          <a:xfrm>
            <a:off x="4466300" y="2031108"/>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07</a:t>
            </a:r>
          </a:p>
        </p:txBody>
      </p:sp>
      <p:sp>
        <p:nvSpPr>
          <p:cNvPr id="49" name="Google Shape;1282;p37">
            <a:extLst>
              <a:ext uri="{FF2B5EF4-FFF2-40B4-BE49-F238E27FC236}">
                <a16:creationId xmlns:a16="http://schemas.microsoft.com/office/drawing/2014/main" id="{F98F10C6-07A3-F7A0-CE9F-10B367E6D304}"/>
              </a:ext>
            </a:extLst>
          </p:cNvPr>
          <p:cNvSpPr txBox="1">
            <a:spLocks/>
          </p:cNvSpPr>
          <p:nvPr/>
        </p:nvSpPr>
        <p:spPr>
          <a:xfrm>
            <a:off x="5530369" y="2031108"/>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Results &amp; Discussion</a:t>
            </a:r>
          </a:p>
        </p:txBody>
      </p:sp>
      <p:sp>
        <p:nvSpPr>
          <p:cNvPr id="50" name="Google Shape;1284;p37">
            <a:extLst>
              <a:ext uri="{FF2B5EF4-FFF2-40B4-BE49-F238E27FC236}">
                <a16:creationId xmlns:a16="http://schemas.microsoft.com/office/drawing/2014/main" id="{0BEF0E02-A77E-7B3C-3890-BF8766D159EA}"/>
              </a:ext>
            </a:extLst>
          </p:cNvPr>
          <p:cNvSpPr txBox="1">
            <a:spLocks/>
          </p:cNvSpPr>
          <p:nvPr/>
        </p:nvSpPr>
        <p:spPr>
          <a:xfrm>
            <a:off x="4466300" y="2664193"/>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08</a:t>
            </a:r>
          </a:p>
        </p:txBody>
      </p:sp>
      <p:sp>
        <p:nvSpPr>
          <p:cNvPr id="51" name="Google Shape;1285;p37">
            <a:extLst>
              <a:ext uri="{FF2B5EF4-FFF2-40B4-BE49-F238E27FC236}">
                <a16:creationId xmlns:a16="http://schemas.microsoft.com/office/drawing/2014/main" id="{28FA4891-65AD-5745-2BD4-EF5B6220F6D0}"/>
              </a:ext>
            </a:extLst>
          </p:cNvPr>
          <p:cNvSpPr txBox="1">
            <a:spLocks/>
          </p:cNvSpPr>
          <p:nvPr/>
        </p:nvSpPr>
        <p:spPr>
          <a:xfrm>
            <a:off x="5530369" y="2664193"/>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IN" dirty="0"/>
              <a:t>Advantages</a:t>
            </a:r>
          </a:p>
        </p:txBody>
      </p:sp>
      <p:sp>
        <p:nvSpPr>
          <p:cNvPr id="52" name="Google Shape;1287;p37">
            <a:extLst>
              <a:ext uri="{FF2B5EF4-FFF2-40B4-BE49-F238E27FC236}">
                <a16:creationId xmlns:a16="http://schemas.microsoft.com/office/drawing/2014/main" id="{4F73D0B0-65B1-B5B0-1C8F-138CB2DB4DA1}"/>
              </a:ext>
            </a:extLst>
          </p:cNvPr>
          <p:cNvSpPr txBox="1">
            <a:spLocks/>
          </p:cNvSpPr>
          <p:nvPr/>
        </p:nvSpPr>
        <p:spPr>
          <a:xfrm>
            <a:off x="4466300" y="3297278"/>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09</a:t>
            </a:r>
          </a:p>
        </p:txBody>
      </p:sp>
      <p:sp>
        <p:nvSpPr>
          <p:cNvPr id="53" name="Google Shape;1288;p37">
            <a:extLst>
              <a:ext uri="{FF2B5EF4-FFF2-40B4-BE49-F238E27FC236}">
                <a16:creationId xmlns:a16="http://schemas.microsoft.com/office/drawing/2014/main" id="{F5C678D1-30AB-494C-03A9-883A72B1CA73}"/>
              </a:ext>
            </a:extLst>
          </p:cNvPr>
          <p:cNvSpPr txBox="1">
            <a:spLocks/>
          </p:cNvSpPr>
          <p:nvPr/>
        </p:nvSpPr>
        <p:spPr>
          <a:xfrm>
            <a:off x="5331209" y="3371571"/>
            <a:ext cx="414112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 &amp; Future </a:t>
            </a:r>
          </a:p>
          <a:p>
            <a:pPr marL="0" indent="0" algn="ctr"/>
            <a:r>
              <a:rPr lang="en-IN" dirty="0"/>
              <a:t>Scope</a:t>
            </a:r>
          </a:p>
        </p:txBody>
      </p:sp>
      <p:sp>
        <p:nvSpPr>
          <p:cNvPr id="54" name="Google Shape;1290;p37">
            <a:extLst>
              <a:ext uri="{FF2B5EF4-FFF2-40B4-BE49-F238E27FC236}">
                <a16:creationId xmlns:a16="http://schemas.microsoft.com/office/drawing/2014/main" id="{7A6D290E-98FA-2C8D-EB54-D18C3E6C5125}"/>
              </a:ext>
            </a:extLst>
          </p:cNvPr>
          <p:cNvSpPr txBox="1">
            <a:spLocks/>
          </p:cNvSpPr>
          <p:nvPr/>
        </p:nvSpPr>
        <p:spPr>
          <a:xfrm>
            <a:off x="4466300" y="3930363"/>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10</a:t>
            </a:r>
          </a:p>
        </p:txBody>
      </p:sp>
      <p:sp>
        <p:nvSpPr>
          <p:cNvPr id="55" name="Google Shape;1291;p37">
            <a:extLst>
              <a:ext uri="{FF2B5EF4-FFF2-40B4-BE49-F238E27FC236}">
                <a16:creationId xmlns:a16="http://schemas.microsoft.com/office/drawing/2014/main" id="{3EF3EB02-58AF-09E0-5739-48F6744DF5C8}"/>
              </a:ext>
            </a:extLst>
          </p:cNvPr>
          <p:cNvSpPr txBox="1">
            <a:spLocks/>
          </p:cNvSpPr>
          <p:nvPr/>
        </p:nvSpPr>
        <p:spPr>
          <a:xfrm>
            <a:off x="5530369" y="3930363"/>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References</a:t>
            </a:r>
          </a:p>
        </p:txBody>
      </p:sp>
      <p:grpSp>
        <p:nvGrpSpPr>
          <p:cNvPr id="56" name="Google Shape;1292;p37">
            <a:extLst>
              <a:ext uri="{FF2B5EF4-FFF2-40B4-BE49-F238E27FC236}">
                <a16:creationId xmlns:a16="http://schemas.microsoft.com/office/drawing/2014/main" id="{1F182C7E-E7A8-93EA-60D2-CFD6828EFE67}"/>
              </a:ext>
            </a:extLst>
          </p:cNvPr>
          <p:cNvGrpSpPr/>
          <p:nvPr/>
        </p:nvGrpSpPr>
        <p:grpSpPr>
          <a:xfrm>
            <a:off x="10726178" y="908235"/>
            <a:ext cx="76825" cy="76800"/>
            <a:chOff x="3104875" y="1099400"/>
            <a:chExt cx="76825" cy="76800"/>
          </a:xfrm>
        </p:grpSpPr>
        <p:sp>
          <p:nvSpPr>
            <p:cNvPr id="57" name="Google Shape;1293;p37">
              <a:extLst>
                <a:ext uri="{FF2B5EF4-FFF2-40B4-BE49-F238E27FC236}">
                  <a16:creationId xmlns:a16="http://schemas.microsoft.com/office/drawing/2014/main" id="{64E30829-C5A6-CC32-A7B0-056647C8FB8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94;p37">
              <a:extLst>
                <a:ext uri="{FF2B5EF4-FFF2-40B4-BE49-F238E27FC236}">
                  <a16:creationId xmlns:a16="http://schemas.microsoft.com/office/drawing/2014/main" id="{89139043-BC16-769C-0E31-14363FA7773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2288023"/>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Hardware &amp; Software Specification</a:t>
            </a:r>
            <a:br>
              <a:rPr lang="en-IN" dirty="0"/>
            </a:br>
            <a:endParaRPr lang="en-IN"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17578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algn="just">
              <a:buSzPct val="101000"/>
            </a:pPr>
            <a:r>
              <a:rPr lang="en-IN" sz="3200" dirty="0">
                <a:solidFill>
                  <a:schemeClr val="tx1"/>
                </a:solidFill>
              </a:rPr>
              <a:t>Hardware Requirements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040953"/>
            <a:ext cx="8819045" cy="3785652"/>
          </a:xfrm>
          <a:prstGeom prst="rect">
            <a:avLst/>
          </a:prstGeom>
          <a:noFill/>
        </p:spPr>
        <p:txBody>
          <a:bodyPr wrap="square" rtlCol="0">
            <a:spAutoFit/>
          </a:bodyPr>
          <a:lstStyle/>
          <a:p>
            <a:pPr algn="just">
              <a:buSzPct val="101000"/>
            </a:pPr>
            <a:r>
              <a:rPr lang="en-IN" sz="1600" dirty="0">
                <a:solidFill>
                  <a:schemeClr val="tx1"/>
                </a:solidFill>
              </a:rPr>
              <a:t>1. Computing Hardware:</a:t>
            </a:r>
          </a:p>
          <a:p>
            <a:pPr algn="just">
              <a:buSzPct val="101000"/>
            </a:pPr>
            <a:r>
              <a:rPr lang="en-IN" sz="1600" dirty="0">
                <a:solidFill>
                  <a:schemeClr val="tx1"/>
                </a:solidFill>
              </a:rPr>
              <a:t>   - Multi-core CPU (e.g., Intel Core i5 or AMD </a:t>
            </a:r>
            <a:r>
              <a:rPr lang="en-IN" sz="1600" dirty="0" err="1">
                <a:solidFill>
                  <a:schemeClr val="tx1"/>
                </a:solidFill>
              </a:rPr>
              <a:t>Ryzen</a:t>
            </a:r>
            <a:r>
              <a:rPr lang="en-IN" sz="1600" dirty="0">
                <a:solidFill>
                  <a:schemeClr val="tx1"/>
                </a:solidFill>
              </a:rPr>
              <a:t> 5).</a:t>
            </a:r>
          </a:p>
          <a:p>
            <a:pPr algn="just">
              <a:buSzPct val="101000"/>
            </a:pPr>
            <a:r>
              <a:rPr lang="en-IN" sz="1600" dirty="0">
                <a:solidFill>
                  <a:schemeClr val="tx1"/>
                </a:solidFill>
              </a:rPr>
              <a:t>   - Optional: Dedicated GPU (NVIDIA GeForce or AMD Radeon) for accelerated processing.</a:t>
            </a:r>
          </a:p>
          <a:p>
            <a:pPr algn="just">
              <a:buSzPct val="101000"/>
            </a:pPr>
            <a:endParaRPr lang="en-IN" sz="1600" dirty="0">
              <a:solidFill>
                <a:schemeClr val="tx1"/>
              </a:solidFill>
            </a:endParaRPr>
          </a:p>
          <a:p>
            <a:pPr algn="just">
              <a:buSzPct val="101000"/>
            </a:pPr>
            <a:r>
              <a:rPr lang="en-IN" sz="1600" dirty="0">
                <a:solidFill>
                  <a:schemeClr val="tx1"/>
                </a:solidFill>
              </a:rPr>
              <a:t>2. Memory (RAM):</a:t>
            </a:r>
          </a:p>
          <a:p>
            <a:pPr algn="just">
              <a:buSzPct val="101000"/>
            </a:pPr>
            <a:r>
              <a:rPr lang="en-IN" sz="1600" dirty="0">
                <a:solidFill>
                  <a:schemeClr val="tx1"/>
                </a:solidFill>
              </a:rPr>
              <a:t>   - Minimum: 8GB RAM.</a:t>
            </a:r>
          </a:p>
          <a:p>
            <a:pPr algn="just">
              <a:buSzPct val="101000"/>
            </a:pPr>
            <a:r>
              <a:rPr lang="en-IN" sz="1600" dirty="0">
                <a:solidFill>
                  <a:schemeClr val="tx1"/>
                </a:solidFill>
              </a:rPr>
              <a:t>   - Recommended: 16GB or more.</a:t>
            </a:r>
          </a:p>
          <a:p>
            <a:pPr algn="just">
              <a:buSzPct val="101000"/>
            </a:pPr>
            <a:endParaRPr lang="en-IN" sz="1600" dirty="0">
              <a:solidFill>
                <a:schemeClr val="tx1"/>
              </a:solidFill>
            </a:endParaRPr>
          </a:p>
          <a:p>
            <a:pPr algn="just">
              <a:buSzPct val="101000"/>
            </a:pPr>
            <a:r>
              <a:rPr lang="en-IN" sz="1600" dirty="0">
                <a:solidFill>
                  <a:schemeClr val="tx1"/>
                </a:solidFill>
              </a:rPr>
              <a:t>3. Storage:</a:t>
            </a:r>
          </a:p>
          <a:p>
            <a:pPr algn="just">
              <a:buSzPct val="101000"/>
            </a:pPr>
            <a:r>
              <a:rPr lang="en-IN" sz="1600" dirty="0">
                <a:solidFill>
                  <a:schemeClr val="tx1"/>
                </a:solidFill>
              </a:rPr>
              <a:t>   - Solid State Drive (SSD) or Hard Disk Drive (HDD) with minimum 500GB capacity.</a:t>
            </a:r>
          </a:p>
          <a:p>
            <a:pPr algn="just">
              <a:buSzPct val="101000"/>
            </a:pPr>
            <a:endParaRPr lang="en-IN" sz="1600" dirty="0">
              <a:solidFill>
                <a:schemeClr val="tx1"/>
              </a:solidFill>
            </a:endParaRPr>
          </a:p>
          <a:p>
            <a:pPr algn="just">
              <a:buSzPct val="101000"/>
            </a:pPr>
            <a:r>
              <a:rPr lang="en-IN" sz="1600" dirty="0">
                <a:solidFill>
                  <a:schemeClr val="tx1"/>
                </a:solidFill>
              </a:rPr>
              <a:t>4. Network Infrastructure:</a:t>
            </a:r>
          </a:p>
          <a:p>
            <a:pPr algn="just">
              <a:buSzPct val="101000"/>
            </a:pPr>
            <a:r>
              <a:rPr lang="en-IN" sz="1600" dirty="0">
                <a:solidFill>
                  <a:schemeClr val="tx1"/>
                </a:solidFill>
              </a:rPr>
              <a:t>   - Stable internet connection or local network connectivity.</a:t>
            </a:r>
          </a:p>
          <a:p>
            <a:pPr algn="just">
              <a:buSzPct val="101000"/>
            </a:pPr>
            <a:r>
              <a:rPr lang="en-IN" sz="1600" dirty="0">
                <a:solidFill>
                  <a:schemeClr val="tx1"/>
                </a:solidFill>
              </a:rPr>
              <a:t>   - Wired Ethernet connection recommended.</a:t>
            </a:r>
          </a:p>
          <a:p>
            <a:pPr algn="just">
              <a:buSzPct val="101000"/>
            </a:pPr>
            <a:endParaRPr lang="en-IN" sz="1600" dirty="0">
              <a:solidFill>
                <a:schemeClr val="tx1"/>
              </a:solidFill>
            </a:endParaRPr>
          </a:p>
        </p:txBody>
      </p:sp>
    </p:spTree>
    <p:extLst>
      <p:ext uri="{BB962C8B-B14F-4D97-AF65-F5344CB8AC3E}">
        <p14:creationId xmlns:p14="http://schemas.microsoft.com/office/powerpoint/2010/main" val="52522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Software Requirements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3293209"/>
          </a:xfrm>
          <a:prstGeom prst="rect">
            <a:avLst/>
          </a:prstGeom>
          <a:noFill/>
        </p:spPr>
        <p:txBody>
          <a:bodyPr wrap="square" rtlCol="0">
            <a:spAutoFit/>
          </a:bodyPr>
          <a:lstStyle/>
          <a:p>
            <a:pPr marL="285750" indent="-285750" algn="just">
              <a:buSzPct val="101000"/>
              <a:buFont typeface="Wingdings" panose="05000000000000000000" pitchFamily="2" charset="2"/>
              <a:buChar char="Ø"/>
            </a:pPr>
            <a:endParaRPr lang="en-IN" sz="1600" dirty="0">
              <a:solidFill>
                <a:schemeClr val="tx1"/>
              </a:solidFill>
            </a:endParaRPr>
          </a:p>
          <a:p>
            <a:pPr algn="just">
              <a:buSzPct val="101000"/>
            </a:pPr>
            <a:r>
              <a:rPr lang="en-IN" sz="1600" dirty="0">
                <a:solidFill>
                  <a:schemeClr val="tx1"/>
                </a:solidFill>
              </a:rPr>
              <a:t> </a:t>
            </a:r>
            <a:r>
              <a:rPr lang="en-IN" sz="1600" dirty="0">
                <a:solidFill>
                  <a:schemeClr val="tx1"/>
                </a:solidFill>
                <a:sym typeface="Wingdings" panose="05000000000000000000" pitchFamily="2" charset="2"/>
              </a:rPr>
              <a:t>Python</a:t>
            </a:r>
          </a:p>
          <a:p>
            <a:pPr algn="just">
              <a:buSzPct val="101000"/>
            </a:pPr>
            <a:r>
              <a:rPr lang="en-IN" sz="1600" dirty="0">
                <a:solidFill>
                  <a:schemeClr val="tx1"/>
                </a:solidFill>
                <a:sym typeface="Wingdings" panose="05000000000000000000" pitchFamily="2" charset="2"/>
              </a:rPr>
              <a:t>3.X and above</a:t>
            </a:r>
          </a:p>
          <a:p>
            <a:pPr algn="just">
              <a:buSzPct val="101000"/>
            </a:pPr>
            <a:r>
              <a:rPr lang="en-IN" sz="1600" dirty="0">
                <a:solidFill>
                  <a:schemeClr val="tx1"/>
                </a:solidFill>
                <a:sym typeface="Wingdings" panose="05000000000000000000" pitchFamily="2" charset="2"/>
              </a:rPr>
              <a:t>OpenCV</a:t>
            </a:r>
          </a:p>
          <a:p>
            <a:pPr algn="just">
              <a:buSzPct val="101000"/>
            </a:pPr>
            <a:endParaRPr lang="en-IN" sz="1600" dirty="0">
              <a:solidFill>
                <a:schemeClr val="tx1"/>
              </a:solidFill>
              <a:sym typeface="Wingdings" panose="05000000000000000000" pitchFamily="2" charset="2"/>
            </a:endParaRPr>
          </a:p>
          <a:p>
            <a:pPr algn="just">
              <a:buSzPct val="101000"/>
            </a:pPr>
            <a:r>
              <a:rPr lang="en-IN" sz="1600" dirty="0">
                <a:solidFill>
                  <a:schemeClr val="tx1"/>
                </a:solidFill>
                <a:sym typeface="Wingdings" panose="05000000000000000000" pitchFamily="2" charset="2"/>
              </a:rPr>
              <a:t>NumPy</a:t>
            </a:r>
          </a:p>
          <a:p>
            <a:pPr algn="just">
              <a:buSzPct val="101000"/>
            </a:pPr>
            <a:endParaRPr lang="en-IN" sz="1600" dirty="0">
              <a:solidFill>
                <a:schemeClr val="tx1"/>
              </a:solidFill>
              <a:sym typeface="Wingdings" panose="05000000000000000000" pitchFamily="2" charset="2"/>
            </a:endParaRPr>
          </a:p>
          <a:p>
            <a:pPr algn="just">
              <a:buSzPct val="101000"/>
            </a:pPr>
            <a:r>
              <a:rPr lang="en-IN" sz="1600" dirty="0">
                <a:solidFill>
                  <a:schemeClr val="tx1"/>
                </a:solidFill>
                <a:sym typeface="Wingdings" panose="05000000000000000000" pitchFamily="2" charset="2"/>
              </a:rPr>
              <a:t></a:t>
            </a:r>
            <a:r>
              <a:rPr lang="en-IN" sz="1600" dirty="0" err="1">
                <a:solidFill>
                  <a:schemeClr val="tx1"/>
                </a:solidFill>
                <a:sym typeface="Wingdings" panose="05000000000000000000" pitchFamily="2" charset="2"/>
              </a:rPr>
              <a:t>pygame</a:t>
            </a:r>
            <a:endParaRPr lang="en-IN" sz="1600" dirty="0">
              <a:solidFill>
                <a:schemeClr val="tx1"/>
              </a:solidFill>
              <a:sym typeface="Wingdings" panose="05000000000000000000" pitchFamily="2" charset="2"/>
            </a:endParaRPr>
          </a:p>
          <a:p>
            <a:pPr algn="just">
              <a:buSzPct val="101000"/>
            </a:pPr>
            <a:r>
              <a:rPr lang="en-IN" sz="1600" dirty="0">
                <a:solidFill>
                  <a:schemeClr val="tx1"/>
                </a:solidFill>
                <a:sym typeface="Wingdings" panose="05000000000000000000" pitchFamily="2" charset="2"/>
              </a:rPr>
              <a:t>2.5.2</a:t>
            </a:r>
          </a:p>
          <a:p>
            <a:pPr algn="just">
              <a:buSzPct val="101000"/>
            </a:pPr>
            <a:endParaRPr lang="en-IN" sz="1600" dirty="0">
              <a:solidFill>
                <a:schemeClr val="tx1"/>
              </a:solidFill>
              <a:sym typeface="Wingdings" panose="05000000000000000000" pitchFamily="2" charset="2"/>
            </a:endParaRPr>
          </a:p>
          <a:p>
            <a:pPr algn="just">
              <a:buSzPct val="101000"/>
            </a:pPr>
            <a:r>
              <a:rPr lang="en-IN" sz="1600" dirty="0">
                <a:solidFill>
                  <a:schemeClr val="tx1"/>
                </a:solidFill>
                <a:sym typeface="Wingdings" panose="05000000000000000000" pitchFamily="2" charset="2"/>
              </a:rPr>
              <a:t>YOLO</a:t>
            </a:r>
          </a:p>
          <a:p>
            <a:pPr algn="just">
              <a:buSzPct val="101000"/>
            </a:pPr>
            <a:endParaRPr lang="en-IN" sz="1600" dirty="0">
              <a:solidFill>
                <a:schemeClr val="tx1"/>
              </a:solidFill>
              <a:sym typeface="Wingdings" panose="05000000000000000000" pitchFamily="2" charset="2"/>
            </a:endParaRPr>
          </a:p>
          <a:p>
            <a:pPr marL="285750" indent="-285750" algn="just">
              <a:buFont typeface="Wingdings" panose="05000000000000000000" pitchFamily="2" charset="2"/>
              <a:buChar char="Ø"/>
            </a:pPr>
            <a:endParaRPr lang="en-IN" sz="1600" dirty="0">
              <a:solidFill>
                <a:schemeClr val="tx1"/>
              </a:solidFill>
            </a:endParaRPr>
          </a:p>
        </p:txBody>
      </p:sp>
    </p:spTree>
    <p:extLst>
      <p:ext uri="{BB962C8B-B14F-4D97-AF65-F5344CB8AC3E}">
        <p14:creationId xmlns:p14="http://schemas.microsoft.com/office/powerpoint/2010/main" val="1541306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2288023"/>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 Flow Chart</a:t>
            </a:r>
            <a:br>
              <a:rPr lang="en-IN" dirty="0"/>
            </a:br>
            <a:br>
              <a:rPr lang="en-IN" dirty="0"/>
            </a:br>
            <a:endParaRPr lang="en-IN"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19994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2" name="Picture 1">
            <a:extLst>
              <a:ext uri="{FF2B5EF4-FFF2-40B4-BE49-F238E27FC236}">
                <a16:creationId xmlns:a16="http://schemas.microsoft.com/office/drawing/2014/main" id="{799FC3C8-B2D6-61FB-737F-35AB5D76AE30}"/>
              </a:ext>
            </a:extLst>
          </p:cNvPr>
          <p:cNvPicPr>
            <a:picLocks noChangeAspect="1"/>
          </p:cNvPicPr>
          <p:nvPr/>
        </p:nvPicPr>
        <p:blipFill>
          <a:blip r:embed="rId4"/>
          <a:stretch>
            <a:fillRect/>
          </a:stretch>
        </p:blipFill>
        <p:spPr>
          <a:xfrm>
            <a:off x="2367193" y="626456"/>
            <a:ext cx="3792205" cy="4145876"/>
          </a:xfrm>
          <a:prstGeom prst="rect">
            <a:avLst/>
          </a:prstGeom>
        </p:spPr>
      </p:pic>
    </p:spTree>
    <p:extLst>
      <p:ext uri="{BB962C8B-B14F-4D97-AF65-F5344CB8AC3E}">
        <p14:creationId xmlns:p14="http://schemas.microsoft.com/office/powerpoint/2010/main" val="1864876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2288023"/>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Results &amp; Discussion</a:t>
            </a:r>
            <a:br>
              <a:rPr lang="en-IN" dirty="0"/>
            </a:br>
            <a:endParaRPr lang="en-IN"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98348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3" name="Picture 2">
            <a:extLst>
              <a:ext uri="{FF2B5EF4-FFF2-40B4-BE49-F238E27FC236}">
                <a16:creationId xmlns:a16="http://schemas.microsoft.com/office/drawing/2014/main" id="{25EB3BAE-7600-D09B-31B5-3BE0171DEE96}"/>
              </a:ext>
            </a:extLst>
          </p:cNvPr>
          <p:cNvPicPr>
            <a:picLocks noChangeAspect="1"/>
          </p:cNvPicPr>
          <p:nvPr/>
        </p:nvPicPr>
        <p:blipFill>
          <a:blip r:embed="rId4"/>
          <a:stretch>
            <a:fillRect/>
          </a:stretch>
        </p:blipFill>
        <p:spPr>
          <a:xfrm>
            <a:off x="1866522" y="480720"/>
            <a:ext cx="5410955" cy="4182059"/>
          </a:xfrm>
          <a:prstGeom prst="rect">
            <a:avLst/>
          </a:prstGeom>
        </p:spPr>
      </p:pic>
    </p:spTree>
    <p:extLst>
      <p:ext uri="{BB962C8B-B14F-4D97-AF65-F5344CB8AC3E}">
        <p14:creationId xmlns:p14="http://schemas.microsoft.com/office/powerpoint/2010/main" val="3077025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3" name="Picture 2">
            <a:extLst>
              <a:ext uri="{FF2B5EF4-FFF2-40B4-BE49-F238E27FC236}">
                <a16:creationId xmlns:a16="http://schemas.microsoft.com/office/drawing/2014/main" id="{9968F67E-C304-1910-3C5C-75E97EBC27C1}"/>
              </a:ext>
            </a:extLst>
          </p:cNvPr>
          <p:cNvPicPr>
            <a:picLocks noChangeAspect="1"/>
          </p:cNvPicPr>
          <p:nvPr/>
        </p:nvPicPr>
        <p:blipFill>
          <a:blip r:embed="rId4"/>
          <a:stretch>
            <a:fillRect/>
          </a:stretch>
        </p:blipFill>
        <p:spPr>
          <a:xfrm>
            <a:off x="1350080" y="321917"/>
            <a:ext cx="6443839" cy="3998484"/>
          </a:xfrm>
          <a:prstGeom prst="rect">
            <a:avLst/>
          </a:prstGeom>
        </p:spPr>
      </p:pic>
    </p:spTree>
    <p:extLst>
      <p:ext uri="{BB962C8B-B14F-4D97-AF65-F5344CB8AC3E}">
        <p14:creationId xmlns:p14="http://schemas.microsoft.com/office/powerpoint/2010/main" val="3166970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3" name="Picture 2">
            <a:extLst>
              <a:ext uri="{FF2B5EF4-FFF2-40B4-BE49-F238E27FC236}">
                <a16:creationId xmlns:a16="http://schemas.microsoft.com/office/drawing/2014/main" id="{31FB4C46-7EE8-DAEA-85BB-B3AA7FB6E453}"/>
              </a:ext>
            </a:extLst>
          </p:cNvPr>
          <p:cNvPicPr>
            <a:picLocks noChangeAspect="1"/>
          </p:cNvPicPr>
          <p:nvPr/>
        </p:nvPicPr>
        <p:blipFill>
          <a:blip r:embed="rId4"/>
          <a:stretch>
            <a:fillRect/>
          </a:stretch>
        </p:blipFill>
        <p:spPr>
          <a:xfrm>
            <a:off x="1362060" y="196979"/>
            <a:ext cx="5338663" cy="4229059"/>
          </a:xfrm>
          <a:prstGeom prst="rect">
            <a:avLst/>
          </a:prstGeom>
        </p:spPr>
      </p:pic>
    </p:spTree>
    <p:extLst>
      <p:ext uri="{BB962C8B-B14F-4D97-AF65-F5344CB8AC3E}">
        <p14:creationId xmlns:p14="http://schemas.microsoft.com/office/powerpoint/2010/main" val="1876434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Results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554545"/>
          </a:xfrm>
          <a:prstGeom prst="rect">
            <a:avLst/>
          </a:prstGeom>
          <a:noFill/>
        </p:spPr>
        <p:txBody>
          <a:bodyPr wrap="square" rtlCol="0">
            <a:spAutoFit/>
          </a:bodyPr>
          <a:lstStyle/>
          <a:p>
            <a:pPr marL="285750" indent="-285750" algn="just">
              <a:buSzPct val="101000"/>
              <a:buFont typeface="Wingdings" panose="05000000000000000000" pitchFamily="2" charset="2"/>
              <a:buChar char="Ø"/>
            </a:pPr>
            <a:r>
              <a:rPr lang="en-IN" sz="1600" dirty="0">
                <a:solidFill>
                  <a:schemeClr val="tx1"/>
                </a:solidFill>
              </a:rPr>
              <a:t>Detection of anomalies such as fire, gun, and rifle in video streams.</a:t>
            </a:r>
          </a:p>
          <a:p>
            <a:pPr algn="just">
              <a:buSzPct val="101000"/>
            </a:pPr>
            <a:endParaRPr lang="en-IN" sz="1600" dirty="0">
              <a:solidFill>
                <a:schemeClr val="tx1"/>
              </a:solidFill>
            </a:endParaRPr>
          </a:p>
          <a:p>
            <a:pPr marL="285750" indent="-285750" algn="just">
              <a:buSzPct val="101000"/>
              <a:buFont typeface="Wingdings" panose="05000000000000000000" pitchFamily="2" charset="2"/>
              <a:buChar char="Ø"/>
            </a:pPr>
            <a:r>
              <a:rPr lang="en-IN" sz="1600" dirty="0">
                <a:solidFill>
                  <a:schemeClr val="tx1"/>
                </a:solidFill>
              </a:rPr>
              <a:t>Prompt email notifications and sound alerts upon anomaly detection.</a:t>
            </a:r>
          </a:p>
          <a:p>
            <a:pPr algn="just">
              <a:buSzPct val="101000"/>
            </a:pPr>
            <a:endParaRPr lang="en-IN" sz="1600" dirty="0">
              <a:solidFill>
                <a:schemeClr val="tx1"/>
              </a:solidFill>
            </a:endParaRPr>
          </a:p>
          <a:p>
            <a:pPr marL="285750" indent="-285750" algn="just">
              <a:buSzPct val="101000"/>
              <a:buFont typeface="Wingdings" panose="05000000000000000000" pitchFamily="2" charset="2"/>
              <a:buChar char="Ø"/>
            </a:pPr>
            <a:r>
              <a:rPr lang="en-IN" sz="1600" dirty="0">
                <a:solidFill>
                  <a:schemeClr val="tx1"/>
                </a:solidFill>
              </a:rPr>
              <a:t>Integration with YOLOv3 object detection model for accurate detection of objects.</a:t>
            </a:r>
          </a:p>
          <a:p>
            <a:pPr algn="just">
              <a:buSzPct val="101000"/>
            </a:pPr>
            <a:endParaRPr lang="en-IN" sz="1600" dirty="0">
              <a:solidFill>
                <a:schemeClr val="tx1"/>
              </a:solidFill>
            </a:endParaRPr>
          </a:p>
          <a:p>
            <a:pPr marL="285750" indent="-285750" algn="just">
              <a:buSzPct val="101000"/>
              <a:buFont typeface="Wingdings" panose="05000000000000000000" pitchFamily="2" charset="2"/>
              <a:buChar char="Ø"/>
            </a:pPr>
            <a:r>
              <a:rPr lang="en-IN" sz="1600" dirty="0">
                <a:solidFill>
                  <a:schemeClr val="tx1"/>
                </a:solidFill>
              </a:rPr>
              <a:t>Efficient processing of video frames for real-time monitoring and analysis.</a:t>
            </a:r>
          </a:p>
          <a:p>
            <a:pPr algn="just">
              <a:buSzPct val="101000"/>
            </a:pPr>
            <a:endParaRPr lang="en-IN" sz="1600" dirty="0">
              <a:solidFill>
                <a:schemeClr val="tx1"/>
              </a:solidFill>
            </a:endParaRPr>
          </a:p>
          <a:p>
            <a:pPr marL="285750" indent="-285750" algn="just">
              <a:buSzPct val="101000"/>
              <a:buFont typeface="Wingdings" panose="05000000000000000000" pitchFamily="2" charset="2"/>
              <a:buChar char="Ø"/>
            </a:pPr>
            <a:r>
              <a:rPr lang="en-IN" sz="1600" dirty="0">
                <a:solidFill>
                  <a:schemeClr val="tx1"/>
                </a:solidFill>
              </a:rPr>
              <a:t>Demonstrated potential for enhancing security surveillance and threat detection capabilities.</a:t>
            </a:r>
          </a:p>
          <a:p>
            <a:pPr marL="285750" indent="-285750" algn="just">
              <a:buFont typeface="Wingdings" panose="05000000000000000000" pitchFamily="2" charset="2"/>
              <a:buChar char="Ø"/>
            </a:pPr>
            <a:endParaRPr lang="en-IN" sz="1600" dirty="0">
              <a:solidFill>
                <a:schemeClr val="tx1"/>
              </a:solidFill>
            </a:endParaRPr>
          </a:p>
        </p:txBody>
      </p:sp>
    </p:spTree>
    <p:extLst>
      <p:ext uri="{BB962C8B-B14F-4D97-AF65-F5344CB8AC3E}">
        <p14:creationId xmlns:p14="http://schemas.microsoft.com/office/powerpoint/2010/main" val="212170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Introduction</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629476" y="1210988"/>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Advantages</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388568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Advantages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062103"/>
          </a:xfrm>
          <a:prstGeom prst="rect">
            <a:avLst/>
          </a:prstGeom>
          <a:noFill/>
        </p:spPr>
        <p:txBody>
          <a:bodyPr wrap="square" rtlCol="0">
            <a:spAutoFit/>
          </a:bodyPr>
          <a:lstStyle/>
          <a:p>
            <a:pPr marL="285750" indent="-285750" algn="just">
              <a:buSzPct val="101000"/>
              <a:buFont typeface="Wingdings" panose="05000000000000000000" pitchFamily="2" charset="2"/>
              <a:buChar char="Ø"/>
            </a:pPr>
            <a:r>
              <a:rPr lang="en-IN" sz="1600" dirty="0">
                <a:solidFill>
                  <a:schemeClr val="tx1"/>
                </a:solidFill>
              </a:rPr>
              <a:t>Proactive Threat Detection: The system enables proactive detection of security threats by continuously monitoring video streams for anomalies in real-time.</a:t>
            </a:r>
          </a:p>
          <a:p>
            <a:pPr marL="285750" indent="-285750" algn="just">
              <a:buSzPct val="101000"/>
              <a:buFont typeface="Wingdings" panose="05000000000000000000" pitchFamily="2" charset="2"/>
              <a:buChar char="Ø"/>
            </a:pPr>
            <a:r>
              <a:rPr lang="en-IN" sz="1600" dirty="0">
                <a:solidFill>
                  <a:schemeClr val="tx1"/>
                </a:solidFill>
              </a:rPr>
              <a:t>Rapid Response: Prompt email notifications and sound alerts facilitate rapid response from security personnel upon detecting anomalies, minimizing response times and mitigating potential risks.</a:t>
            </a:r>
          </a:p>
          <a:p>
            <a:pPr marL="285750" indent="-285750" algn="just">
              <a:buSzPct val="101000"/>
              <a:buFont typeface="Wingdings" panose="05000000000000000000" pitchFamily="2" charset="2"/>
              <a:buChar char="Ø"/>
            </a:pPr>
            <a:r>
              <a:rPr lang="en-IN" sz="1600" dirty="0">
                <a:solidFill>
                  <a:schemeClr val="tx1"/>
                </a:solidFill>
              </a:rPr>
              <a:t>Enhanced Security Surveillance: By leveraging computer vision techniques and object detection algorithms, the system enhances security surveillance capabilities across various environments and sectors.</a:t>
            </a:r>
          </a:p>
        </p:txBody>
      </p:sp>
    </p:spTree>
    <p:extLst>
      <p:ext uri="{BB962C8B-B14F-4D97-AF65-F5344CB8AC3E}">
        <p14:creationId xmlns:p14="http://schemas.microsoft.com/office/powerpoint/2010/main" val="1941366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Advantages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554545"/>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Automation and Efficiency: Automated surveillance reduces the reliance on manual monitoring, freeing up resources and personnel for other critical tasks and improving operational efficiency.</a:t>
            </a:r>
          </a:p>
          <a:p>
            <a:pPr marL="285750" indent="-285750" algn="just">
              <a:buFont typeface="Wingdings" panose="05000000000000000000" pitchFamily="2" charset="2"/>
              <a:buChar char="Ø"/>
            </a:pPr>
            <a:r>
              <a:rPr lang="en-IN" sz="1600" dirty="0">
                <a:solidFill>
                  <a:schemeClr val="tx1"/>
                </a:solidFill>
              </a:rPr>
              <a:t>Scalability: The system is scalable and capable of handling large volumes of video data from multiple surveillance cameras simultaneously, ensuring comprehensive coverage of the monitored area.</a:t>
            </a:r>
          </a:p>
          <a:p>
            <a:pPr marL="285750" indent="-285750" algn="just">
              <a:buFont typeface="Wingdings" panose="05000000000000000000" pitchFamily="2" charset="2"/>
              <a:buChar char="Ø"/>
            </a:pPr>
            <a:r>
              <a:rPr lang="en-IN" sz="1600" dirty="0">
                <a:solidFill>
                  <a:schemeClr val="tx1"/>
                </a:solidFill>
              </a:rPr>
              <a:t>Customizable Detection Capabilities: Object detection algorithms can be customized and tailored to detect specific objects or </a:t>
            </a:r>
            <a:r>
              <a:rPr lang="en-IN" sz="1600" dirty="0" err="1">
                <a:solidFill>
                  <a:schemeClr val="tx1"/>
                </a:solidFill>
              </a:rPr>
              <a:t>behaviors</a:t>
            </a:r>
            <a:r>
              <a:rPr lang="en-IN" sz="1600" dirty="0">
                <a:solidFill>
                  <a:schemeClr val="tx1"/>
                </a:solidFill>
              </a:rPr>
              <a:t> of interest based on security requirements and operational needs.</a:t>
            </a:r>
          </a:p>
          <a:p>
            <a:pPr algn="just"/>
            <a:endParaRPr lang="en-IN" sz="1600" dirty="0">
              <a:solidFill>
                <a:schemeClr val="tx1"/>
              </a:solidFill>
            </a:endParaRPr>
          </a:p>
        </p:txBody>
      </p:sp>
    </p:spTree>
    <p:extLst>
      <p:ext uri="{BB962C8B-B14F-4D97-AF65-F5344CB8AC3E}">
        <p14:creationId xmlns:p14="http://schemas.microsoft.com/office/powerpoint/2010/main" val="149919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Advantages</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062103"/>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Real-Time Monitoring: The system provides real-time monitoring and analysis of video streams, enabling immediate identification and response to security threats as they occur.</a:t>
            </a:r>
          </a:p>
          <a:p>
            <a:pPr marL="285750" indent="-285750" algn="just">
              <a:buFont typeface="Wingdings" panose="05000000000000000000" pitchFamily="2" charset="2"/>
              <a:buChar char="Ø"/>
            </a:pPr>
            <a:r>
              <a:rPr lang="en-IN" sz="1600" dirty="0">
                <a:solidFill>
                  <a:schemeClr val="tx1"/>
                </a:solidFill>
              </a:rPr>
              <a:t>Versatility: The system's customizable nature allows for adaptation to various environments and use cases, making it suitable for deployment in diverse settings such as airports, train stations, public venues, and sensitive facilities.</a:t>
            </a:r>
          </a:p>
          <a:p>
            <a:pPr marL="285750" indent="-285750" algn="just">
              <a:buFont typeface="Wingdings" panose="05000000000000000000" pitchFamily="2" charset="2"/>
              <a:buChar char="Ø"/>
            </a:pPr>
            <a:r>
              <a:rPr lang="en-IN" sz="1600" dirty="0">
                <a:solidFill>
                  <a:schemeClr val="tx1"/>
                </a:solidFill>
              </a:rPr>
              <a:t>Improved Safety and Security: Overall, the Real-Time Video Anomaly Detection System contributes to improved safety and security by proactively identifying and addressing potential security threats, safeguarding lives, assets, and infrastructure.</a:t>
            </a:r>
          </a:p>
        </p:txBody>
      </p:sp>
    </p:spTree>
    <p:extLst>
      <p:ext uri="{BB962C8B-B14F-4D97-AF65-F5344CB8AC3E}">
        <p14:creationId xmlns:p14="http://schemas.microsoft.com/office/powerpoint/2010/main" val="545149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1759430"/>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dirty="0"/>
            </a:br>
            <a:r>
              <a:rPr lang="en-IN" dirty="0"/>
              <a:t>Conclusion &amp; Future Scope</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9438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Conclusion</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1569660"/>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The Real-Time Video Anomaly Detection System represents a significant advancement in security surveillance and threat detection capabilities.</a:t>
            </a:r>
          </a:p>
          <a:p>
            <a:pPr marL="285750" indent="-285750" algn="just">
              <a:buFont typeface="Wingdings" panose="05000000000000000000" pitchFamily="2" charset="2"/>
              <a:buChar char="Ø"/>
            </a:pPr>
            <a:r>
              <a:rPr lang="en-IN" sz="1600" dirty="0">
                <a:solidFill>
                  <a:schemeClr val="tx1"/>
                </a:solidFill>
              </a:rPr>
              <a:t>By leveraging computer vision techniques and automated surveillance, the system enhances safety and security across various environments.</a:t>
            </a:r>
          </a:p>
          <a:p>
            <a:pPr marL="285750" indent="-285750" algn="just">
              <a:buFont typeface="Wingdings" panose="05000000000000000000" pitchFamily="2" charset="2"/>
              <a:buChar char="Ø"/>
            </a:pPr>
            <a:r>
              <a:rPr lang="en-IN" sz="1600" dirty="0">
                <a:solidFill>
                  <a:schemeClr val="tx1"/>
                </a:solidFill>
              </a:rPr>
              <a:t>Proactive threat detection, rapid response mechanisms, and scalability make the system invaluable for mitigating security risks and safeguarding lives and assets.</a:t>
            </a:r>
          </a:p>
        </p:txBody>
      </p:sp>
    </p:spTree>
    <p:extLst>
      <p:ext uri="{BB962C8B-B14F-4D97-AF65-F5344CB8AC3E}">
        <p14:creationId xmlns:p14="http://schemas.microsoft.com/office/powerpoint/2010/main" val="1566332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Future Scope</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3046988"/>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Expansion of Object Detection Capabilities: There is potential for expanding the range of detectable anomalies and objects, addressing emerging security threats and operational requirements.</a:t>
            </a:r>
          </a:p>
          <a:p>
            <a:pPr marL="285750" indent="-285750" algn="just">
              <a:buFont typeface="Wingdings" panose="05000000000000000000" pitchFamily="2" charset="2"/>
              <a:buChar char="Ø"/>
            </a:pPr>
            <a:r>
              <a:rPr lang="en-IN" sz="1600" dirty="0">
                <a:solidFill>
                  <a:schemeClr val="tx1"/>
                </a:solidFill>
              </a:rPr>
              <a:t>Collaboration with Law Enforcement Agencies: Collaboration with law enforcement agencies for coordinated response to security incidents can further enhance the system's effectiveness.</a:t>
            </a:r>
          </a:p>
          <a:p>
            <a:pPr marL="285750" indent="-285750" algn="just">
              <a:buFont typeface="Wingdings" panose="05000000000000000000" pitchFamily="2" charset="2"/>
              <a:buChar char="Ø"/>
            </a:pPr>
            <a:r>
              <a:rPr lang="en-IN" sz="1600" dirty="0">
                <a:solidFill>
                  <a:schemeClr val="tx1"/>
                </a:solidFill>
              </a:rPr>
              <a:t>Deployment of Mobile Surveillance Units: Deployment of drones or mobile surveillance units equipped with the system can enable dynamic monitoring and surveillance in remote or high-risk areas.</a:t>
            </a:r>
          </a:p>
          <a:p>
            <a:pPr marL="285750" indent="-285750" algn="just">
              <a:buFont typeface="Wingdings" panose="05000000000000000000" pitchFamily="2" charset="2"/>
              <a:buChar char="Ø"/>
            </a:pPr>
            <a:r>
              <a:rPr lang="en-IN" sz="1600" dirty="0">
                <a:solidFill>
                  <a:schemeClr val="tx1"/>
                </a:solidFill>
              </a:rPr>
              <a:t>Continuous Research and Development: Continuous research and development efforts are essential for staying abreast of evolving security challenges and technological advancements, ensuring the system remains at the forefront of security innovation.</a:t>
            </a:r>
          </a:p>
        </p:txBody>
      </p:sp>
    </p:spTree>
    <p:extLst>
      <p:ext uri="{BB962C8B-B14F-4D97-AF65-F5344CB8AC3E}">
        <p14:creationId xmlns:p14="http://schemas.microsoft.com/office/powerpoint/2010/main" val="3663203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1759430"/>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dirty="0"/>
            </a:br>
            <a:r>
              <a:rPr lang="en-IN" dirty="0"/>
              <a:t>References</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257066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References</a:t>
            </a:r>
            <a:endParaRPr lang="en-IN" dirty="0"/>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err="1">
                <a:solidFill>
                  <a:schemeClr val="tx1"/>
                </a:solidFill>
              </a:rPr>
              <a:t>Abirami</a:t>
            </a:r>
            <a:r>
              <a:rPr lang="en-IN" sz="1600" dirty="0">
                <a:solidFill>
                  <a:schemeClr val="tx1"/>
                </a:solidFill>
              </a:rPr>
              <a:t> </a:t>
            </a:r>
            <a:r>
              <a:rPr lang="en-IN" sz="1600" dirty="0" err="1">
                <a:solidFill>
                  <a:schemeClr val="tx1"/>
                </a:solidFill>
              </a:rPr>
              <a:t>Sreerenganathan</a:t>
            </a:r>
            <a:r>
              <a:rPr lang="en-IN" sz="1600" dirty="0">
                <a:solidFill>
                  <a:schemeClr val="tx1"/>
                </a:solidFill>
              </a:rPr>
              <a:t>, </a:t>
            </a:r>
            <a:r>
              <a:rPr lang="en-IN" sz="1600" dirty="0" err="1">
                <a:solidFill>
                  <a:schemeClr val="tx1"/>
                </a:solidFill>
              </a:rPr>
              <a:t>Vyshali</a:t>
            </a:r>
            <a:r>
              <a:rPr lang="en-IN" sz="1600" dirty="0">
                <a:solidFill>
                  <a:schemeClr val="tx1"/>
                </a:solidFill>
              </a:rPr>
              <a:t> Rao K P and M Dhanalakshmi , “Assistive Application for the Visually Impaired using Machine Learning and Image Processing”, 14th ICCCNT IEEE Conference July 6-8, 2023 IIT-Delhi, Delhi, India</a:t>
            </a:r>
          </a:p>
          <a:p>
            <a:pPr marL="285750" indent="-285750" algn="just">
              <a:buFont typeface="Wingdings" panose="05000000000000000000" pitchFamily="2" charset="2"/>
              <a:buChar char="Ø"/>
            </a:pPr>
            <a:r>
              <a:rPr lang="en-IN" sz="1600" dirty="0">
                <a:solidFill>
                  <a:schemeClr val="tx1"/>
                </a:solidFill>
              </a:rPr>
              <a:t>A. P. Jana, A. Biswas and Mohana, "YOLO based Detection and Classification of Objects in video records," 2022 3rd IEEE Conference on Recent Trends in Electronics, Information &amp; Communication Technology (RTEICT), Bangalore, India, 2022, pp. 2448-2452, </a:t>
            </a:r>
            <a:r>
              <a:rPr lang="en-IN" sz="1600" dirty="0" err="1">
                <a:solidFill>
                  <a:schemeClr val="tx1"/>
                </a:solidFill>
              </a:rPr>
              <a:t>doi</a:t>
            </a:r>
            <a:r>
              <a:rPr lang="en-IN" sz="1600" dirty="0">
                <a:solidFill>
                  <a:schemeClr val="tx1"/>
                </a:solidFill>
              </a:rPr>
              <a:t>: 10.1109/RTEICT42901.2018.9012375</a:t>
            </a:r>
          </a:p>
          <a:p>
            <a:pPr marL="285750" indent="-285750" algn="just">
              <a:buFont typeface="Wingdings" panose="05000000000000000000" pitchFamily="2" charset="2"/>
              <a:buChar char="Ø"/>
            </a:pPr>
            <a:r>
              <a:rPr lang="en-IN" sz="1600" dirty="0">
                <a:solidFill>
                  <a:schemeClr val="tx1"/>
                </a:solidFill>
              </a:rPr>
              <a:t>Sarda, S. Dixit and A. </a:t>
            </a:r>
            <a:r>
              <a:rPr lang="en-IN" sz="1600" dirty="0" err="1">
                <a:solidFill>
                  <a:schemeClr val="tx1"/>
                </a:solidFill>
              </a:rPr>
              <a:t>Bhan</a:t>
            </a:r>
            <a:r>
              <a:rPr lang="en-IN" sz="1600" dirty="0">
                <a:solidFill>
                  <a:schemeClr val="tx1"/>
                </a:solidFill>
              </a:rPr>
              <a:t>, "Object Detection for Autonomous Driving using YOLO [You Only Look Once] algorithm," 2021 Third Conference on ICICV, Tirunelveli, India, 2021, pp. 1370-1374, doi:10.1109/ICICV50876.2021.9388577</a:t>
            </a:r>
          </a:p>
          <a:p>
            <a:pPr marL="285750" indent="-285750" algn="just">
              <a:buFont typeface="Wingdings" panose="05000000000000000000" pitchFamily="2" charset="2"/>
              <a:buChar char="Ø"/>
            </a:pPr>
            <a:r>
              <a:rPr lang="en-IN" sz="1600" dirty="0">
                <a:solidFill>
                  <a:schemeClr val="tx1"/>
                </a:solidFill>
              </a:rPr>
              <a:t>R. Huang, J. </a:t>
            </a:r>
            <a:r>
              <a:rPr lang="en-IN" sz="1600" dirty="0" err="1">
                <a:solidFill>
                  <a:schemeClr val="tx1"/>
                </a:solidFill>
              </a:rPr>
              <a:t>Pedoeem</a:t>
            </a:r>
            <a:r>
              <a:rPr lang="en-IN" sz="1600" dirty="0">
                <a:solidFill>
                  <a:schemeClr val="tx1"/>
                </a:solidFill>
              </a:rPr>
              <a:t> and C. Chen, "YOLOLITE: A Real- Time Object Detection Algorithm Optimized for Non-GPU Computers," 2022 IEEE International Conference on Big Data (Big Data), Seattle, WA, USA, 2022, pp. 2503-2510, doi:10.1109/BigData.2018.8621865.</a:t>
            </a:r>
          </a:p>
        </p:txBody>
      </p:sp>
    </p:spTree>
    <p:extLst>
      <p:ext uri="{BB962C8B-B14F-4D97-AF65-F5344CB8AC3E}">
        <p14:creationId xmlns:p14="http://schemas.microsoft.com/office/powerpoint/2010/main" val="1611255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68002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576653" y="1759430"/>
            <a:ext cx="7351800" cy="2315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IN" dirty="0"/>
            </a:br>
            <a:r>
              <a:rPr lang="en-IN" dirty="0"/>
              <a:t>Conference</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17019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800767"/>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Real-time video anomaly detection refers to the continuous analysis of video streams to identify abnormal events or </a:t>
            </a:r>
            <a:r>
              <a:rPr lang="en-IN" sz="1600" dirty="0" err="1">
                <a:solidFill>
                  <a:schemeClr val="tx1"/>
                </a:solidFill>
              </a:rPr>
              <a:t>behaviors</a:t>
            </a:r>
            <a:r>
              <a:rPr lang="en-IN" sz="1600" dirty="0">
                <a:solidFill>
                  <a:schemeClr val="tx1"/>
                </a:solidFill>
              </a:rPr>
              <a:t> as they occur.</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Unlike traditional surveillance methods, which rely on periodic or manual monitoring, real-time anomaly detection offers proactive threat identification and intervention.</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Automated surveillance systems leverage advanced technologies to augment human capabilities and mitigate the limitations of manual monitoring.</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By automating the process of threat detection and response, these systems enable organizations to address security challenges with greater efficiency and accuracy.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95270FB4-F38B-10A8-BC8A-4E1240CB2CA5}"/>
              </a:ext>
            </a:extLst>
          </p:cNvPr>
          <p:cNvPicPr>
            <a:picLocks noChangeAspect="1"/>
          </p:cNvPicPr>
          <p:nvPr/>
        </p:nvPicPr>
        <p:blipFill>
          <a:blip r:embed="rId4"/>
          <a:stretch>
            <a:fillRect/>
          </a:stretch>
        </p:blipFill>
        <p:spPr>
          <a:xfrm>
            <a:off x="270824" y="717462"/>
            <a:ext cx="8602351" cy="3634494"/>
          </a:xfrm>
          <a:prstGeom prst="rect">
            <a:avLst/>
          </a:prstGeom>
        </p:spPr>
      </p:pic>
    </p:spTree>
    <p:extLst>
      <p:ext uri="{BB962C8B-B14F-4D97-AF65-F5344CB8AC3E}">
        <p14:creationId xmlns:p14="http://schemas.microsoft.com/office/powerpoint/2010/main" val="438760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pic>
        <p:nvPicPr>
          <p:cNvPr id="3" name="Picture 2">
            <a:extLst>
              <a:ext uri="{FF2B5EF4-FFF2-40B4-BE49-F238E27FC236}">
                <a16:creationId xmlns:a16="http://schemas.microsoft.com/office/drawing/2014/main" id="{FBAC5DEB-5AFF-E32E-64DC-6C9E49183BBC}"/>
              </a:ext>
            </a:extLst>
          </p:cNvPr>
          <p:cNvPicPr>
            <a:picLocks noChangeAspect="1"/>
          </p:cNvPicPr>
          <p:nvPr/>
        </p:nvPicPr>
        <p:blipFill>
          <a:blip r:embed="rId4"/>
          <a:stretch>
            <a:fillRect/>
          </a:stretch>
        </p:blipFill>
        <p:spPr>
          <a:xfrm>
            <a:off x="563270" y="329262"/>
            <a:ext cx="8119872" cy="4311932"/>
          </a:xfrm>
          <a:prstGeom prst="rect">
            <a:avLst/>
          </a:prstGeom>
        </p:spPr>
      </p:pic>
    </p:spTree>
    <p:extLst>
      <p:ext uri="{BB962C8B-B14F-4D97-AF65-F5344CB8AC3E}">
        <p14:creationId xmlns:p14="http://schemas.microsoft.com/office/powerpoint/2010/main" val="620540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41"/>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THANK </a:t>
            </a:r>
            <a:br>
              <a:rPr lang="en" sz="8000" dirty="0"/>
            </a:br>
            <a:r>
              <a:rPr lang="en" sz="8000" dirty="0">
                <a:latin typeface="Montserrat"/>
                <a:ea typeface="Montserrat"/>
                <a:cs typeface="Montserrat"/>
                <a:sym typeface="Montserrat"/>
              </a:rPr>
              <a:t>YOU</a:t>
            </a:r>
            <a:endParaRPr sz="8000" dirty="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a:t>
            </a:r>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4" name="TextBox 13">
            <a:extLst>
              <a:ext uri="{FF2B5EF4-FFF2-40B4-BE49-F238E27FC236}">
                <a16:creationId xmlns:a16="http://schemas.microsoft.com/office/drawing/2014/main" id="{8FF26BC3-A9A8-59DA-2CE7-3FE6F548F9BE}"/>
              </a:ext>
            </a:extLst>
          </p:cNvPr>
          <p:cNvSpPr txBox="1"/>
          <p:nvPr/>
        </p:nvSpPr>
        <p:spPr>
          <a:xfrm>
            <a:off x="115843" y="1326246"/>
            <a:ext cx="8819045" cy="2062103"/>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chemeClr val="tx1"/>
                </a:solidFill>
              </a:rPr>
              <a:t>The Real-Time Video Anomaly Detection System aims to revolutionize security monitoring by providing instantaneous detection and alerting capabilities.</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Computer vision serves as the foundational technology behind the system, enabling the automatic extraction, analysis, and interpretation of visual information from video data.</a:t>
            </a:r>
          </a:p>
          <a:p>
            <a:pPr algn="just"/>
            <a:endParaRPr lang="en-IN" sz="1600" dirty="0">
              <a:solidFill>
                <a:schemeClr val="tx1"/>
              </a:solidFill>
            </a:endParaRPr>
          </a:p>
          <a:p>
            <a:pPr marL="285750" indent="-285750" algn="just">
              <a:buFont typeface="Wingdings" panose="05000000000000000000" pitchFamily="2" charset="2"/>
              <a:buChar char="Ø"/>
            </a:pPr>
            <a:r>
              <a:rPr lang="en-IN" sz="1600" dirty="0">
                <a:solidFill>
                  <a:schemeClr val="tx1"/>
                </a:solidFill>
              </a:rPr>
              <a:t>Through deep learning-based object detection algorithms, the system can accurately recognize and classify objects of interest within the video frames.</a:t>
            </a:r>
          </a:p>
        </p:txBody>
      </p:sp>
    </p:spTree>
    <p:extLst>
      <p:ext uri="{BB962C8B-B14F-4D97-AF65-F5344CB8AC3E}">
        <p14:creationId xmlns:p14="http://schemas.microsoft.com/office/powerpoint/2010/main" val="260270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682299" y="2684581"/>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Detailed Analysis of Literature Review </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9462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2" name="Google Shape;154;p20">
            <a:extLst>
              <a:ext uri="{FF2B5EF4-FFF2-40B4-BE49-F238E27FC236}">
                <a16:creationId xmlns:a16="http://schemas.microsoft.com/office/drawing/2014/main" id="{A225A2E7-4019-9600-E344-1FE187ED5EE5}"/>
              </a:ext>
            </a:extLst>
          </p:cNvPr>
          <p:cNvGraphicFramePr/>
          <p:nvPr>
            <p:extLst>
              <p:ext uri="{D42A27DB-BD31-4B8C-83A1-F6EECF244321}">
                <p14:modId xmlns:p14="http://schemas.microsoft.com/office/powerpoint/2010/main" val="3283921150"/>
              </p:ext>
            </p:extLst>
          </p:nvPr>
        </p:nvGraphicFramePr>
        <p:xfrm>
          <a:off x="1073602" y="214328"/>
          <a:ext cx="7196820" cy="4642102"/>
        </p:xfrm>
        <a:graphic>
          <a:graphicData uri="http://schemas.openxmlformats.org/drawingml/2006/table">
            <a:tbl>
              <a:tblPr firstRow="1" bandRow="1">
                <a:noFill/>
              </a:tblPr>
              <a:tblGrid>
                <a:gridCol w="497482">
                  <a:extLst>
                    <a:ext uri="{9D8B030D-6E8A-4147-A177-3AD203B41FA5}">
                      <a16:colId xmlns:a16="http://schemas.microsoft.com/office/drawing/2014/main" val="20000"/>
                    </a:ext>
                  </a:extLst>
                </a:gridCol>
                <a:gridCol w="1839581">
                  <a:extLst>
                    <a:ext uri="{9D8B030D-6E8A-4147-A177-3AD203B41FA5}">
                      <a16:colId xmlns:a16="http://schemas.microsoft.com/office/drawing/2014/main" val="20001"/>
                    </a:ext>
                  </a:extLst>
                </a:gridCol>
                <a:gridCol w="857973">
                  <a:extLst>
                    <a:ext uri="{9D8B030D-6E8A-4147-A177-3AD203B41FA5}">
                      <a16:colId xmlns:a16="http://schemas.microsoft.com/office/drawing/2014/main" val="20002"/>
                    </a:ext>
                  </a:extLst>
                </a:gridCol>
                <a:gridCol w="971072">
                  <a:extLst>
                    <a:ext uri="{9D8B030D-6E8A-4147-A177-3AD203B41FA5}">
                      <a16:colId xmlns:a16="http://schemas.microsoft.com/office/drawing/2014/main" val="20003"/>
                    </a:ext>
                  </a:extLst>
                </a:gridCol>
                <a:gridCol w="1448100">
                  <a:extLst>
                    <a:ext uri="{9D8B030D-6E8A-4147-A177-3AD203B41FA5}">
                      <a16:colId xmlns:a16="http://schemas.microsoft.com/office/drawing/2014/main" val="20004"/>
                    </a:ext>
                  </a:extLst>
                </a:gridCol>
                <a:gridCol w="1582612">
                  <a:extLst>
                    <a:ext uri="{9D8B030D-6E8A-4147-A177-3AD203B41FA5}">
                      <a16:colId xmlns:a16="http://schemas.microsoft.com/office/drawing/2014/main" val="20005"/>
                    </a:ext>
                  </a:extLst>
                </a:gridCol>
              </a:tblGrid>
              <a:tr h="710172">
                <a:tc>
                  <a:txBody>
                    <a:bodyPr/>
                    <a:lstStyle/>
                    <a:p>
                      <a:pPr marL="0" marR="0" lvl="0" indent="0" algn="ctr" rtl="0">
                        <a:spcBef>
                          <a:spcPts val="0"/>
                        </a:spcBef>
                        <a:spcAft>
                          <a:spcPts val="0"/>
                        </a:spcAft>
                        <a:buNone/>
                      </a:pPr>
                      <a:r>
                        <a:rPr lang="en-US" sz="1600" u="none" strike="noStrike" cap="none" dirty="0"/>
                        <a:t>Sl. No</a:t>
                      </a:r>
                      <a:endParaRPr sz="1600" u="none" strike="noStrike" cap="none" dirty="0"/>
                    </a:p>
                  </a:txBody>
                  <a:tcPr marL="91450" marR="91450" marT="45725" marB="45725"/>
                </a:tc>
                <a:tc>
                  <a:txBody>
                    <a:bodyPr/>
                    <a:lstStyle/>
                    <a:p>
                      <a:pPr marL="0" marR="0" lvl="0" indent="0" algn="ctr" rtl="0">
                        <a:spcBef>
                          <a:spcPts val="0"/>
                        </a:spcBef>
                        <a:spcAft>
                          <a:spcPts val="0"/>
                        </a:spcAft>
                        <a:buNone/>
                      </a:pPr>
                      <a:r>
                        <a:rPr lang="en-US" sz="1600" u="none" strike="noStrike" cap="none"/>
                        <a:t>Title of the Journal</a:t>
                      </a:r>
                      <a:endParaRPr sz="1600" u="none" strike="noStrike" cap="none"/>
                    </a:p>
                  </a:txBody>
                  <a:tcPr marL="91450" marR="91450" marT="45725" marB="45725"/>
                </a:tc>
                <a:tc>
                  <a:txBody>
                    <a:bodyPr/>
                    <a:lstStyle/>
                    <a:p>
                      <a:pPr marL="0" marR="0" lvl="0" indent="0" algn="ctr" rtl="0">
                        <a:spcBef>
                          <a:spcPts val="0"/>
                        </a:spcBef>
                        <a:spcAft>
                          <a:spcPts val="0"/>
                        </a:spcAft>
                        <a:buNone/>
                      </a:pPr>
                      <a:r>
                        <a:rPr lang="en-US" sz="1600" u="none" strike="noStrike" cap="none"/>
                        <a:t>Authors</a:t>
                      </a:r>
                      <a:endParaRPr sz="1600" u="none" strike="noStrike" cap="none"/>
                    </a:p>
                  </a:txBody>
                  <a:tcPr marL="91450" marR="91450" marT="45725" marB="45725"/>
                </a:tc>
                <a:tc>
                  <a:txBody>
                    <a:bodyPr/>
                    <a:lstStyle/>
                    <a:p>
                      <a:pPr marL="0" marR="0" lvl="0" indent="0" algn="ctr" rtl="0">
                        <a:spcBef>
                          <a:spcPts val="0"/>
                        </a:spcBef>
                        <a:spcAft>
                          <a:spcPts val="0"/>
                        </a:spcAft>
                        <a:buNone/>
                      </a:pPr>
                      <a:r>
                        <a:rPr lang="en-US" sz="1600" u="none" strike="noStrike" cap="none" dirty="0"/>
                        <a:t>Publisher</a:t>
                      </a:r>
                      <a:endParaRPr sz="1600" u="none" strike="noStrike" cap="none" dirty="0"/>
                    </a:p>
                  </a:txBody>
                  <a:tcPr marL="91450" marR="91450" marT="45725" marB="45725"/>
                </a:tc>
                <a:tc>
                  <a:txBody>
                    <a:bodyPr/>
                    <a:lstStyle/>
                    <a:p>
                      <a:pPr marL="0" marR="0" lvl="0" indent="0" algn="ctr" rtl="0">
                        <a:spcBef>
                          <a:spcPts val="0"/>
                        </a:spcBef>
                        <a:spcAft>
                          <a:spcPts val="0"/>
                        </a:spcAft>
                        <a:buNone/>
                      </a:pPr>
                      <a:r>
                        <a:rPr lang="en-US" sz="1600" u="none" strike="noStrike" cap="none"/>
                        <a:t>Summary</a:t>
                      </a:r>
                      <a:endParaRPr sz="1600" u="none" strike="noStrike" cap="none"/>
                    </a:p>
                  </a:txBody>
                  <a:tcPr marL="91450" marR="91450" marT="45725" marB="45725"/>
                </a:tc>
                <a:tc>
                  <a:txBody>
                    <a:bodyPr/>
                    <a:lstStyle/>
                    <a:p>
                      <a:pPr marL="0" marR="0" lvl="0" indent="0" algn="ctr" rtl="0">
                        <a:spcBef>
                          <a:spcPts val="0"/>
                        </a:spcBef>
                        <a:spcAft>
                          <a:spcPts val="0"/>
                        </a:spcAft>
                        <a:buNone/>
                      </a:pPr>
                      <a:r>
                        <a:rPr lang="en-US" sz="1600" u="none" strike="noStrike" cap="none" dirty="0"/>
                        <a:t>Drawbacks</a:t>
                      </a:r>
                      <a:endParaRPr sz="1600" u="none" strike="noStrike" cap="none" dirty="0"/>
                    </a:p>
                  </a:txBody>
                  <a:tcPr marL="91450" marR="91450" marT="45725" marB="45725"/>
                </a:tc>
                <a:extLst>
                  <a:ext uri="{0D108BD9-81ED-4DB2-BD59-A6C34878D82A}">
                    <a16:rowId xmlns:a16="http://schemas.microsoft.com/office/drawing/2014/main" val="10000"/>
                  </a:ext>
                </a:extLst>
              </a:tr>
              <a:tr h="3755692">
                <a:tc>
                  <a:txBody>
                    <a:bodyPr/>
                    <a:lstStyle/>
                    <a:p>
                      <a:pPr marL="0" marR="0" lvl="0" indent="0" algn="ctr" rtl="0">
                        <a:spcBef>
                          <a:spcPts val="0"/>
                        </a:spcBef>
                        <a:spcAft>
                          <a:spcPts val="0"/>
                        </a:spcAft>
                        <a:buNone/>
                      </a:pPr>
                      <a:r>
                        <a:rPr lang="en-US" sz="1200" u="none" strike="noStrike" cap="none"/>
                        <a:t>[1]</a:t>
                      </a:r>
                      <a:endParaRPr sz="1200" u="none" strike="noStrike" cap="none"/>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Anomaly Detection in Videos for Video Surveillance</a:t>
                      </a:r>
                      <a:endParaRPr sz="1050" dirty="0"/>
                    </a:p>
                  </a:txBody>
                  <a:tcPr marL="91450" marR="91450" marT="45725" marB="45725"/>
                </a:tc>
                <a:tc>
                  <a:txBody>
                    <a:bodyPr/>
                    <a:lstStyle/>
                    <a:p>
                      <a:pPr marL="0" marR="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Ruben J Franklin</a:t>
                      </a:r>
                      <a:r>
                        <a:rPr lang="en-US" sz="1200" b="0" i="0" dirty="0">
                          <a:solidFill>
                            <a:schemeClr val="dk1"/>
                          </a:solidFill>
                          <a:latin typeface="Calibri"/>
                          <a:ea typeface="Calibri"/>
                          <a:cs typeface="Calibri"/>
                          <a:sym typeface="Calibri"/>
                        </a:rPr>
                        <a:t>; </a:t>
                      </a:r>
                      <a:r>
                        <a:rPr lang="en-US" sz="1200" b="0" i="0" u="none" strike="noStrike" dirty="0">
                          <a:solidFill>
                            <a:schemeClr val="dk1"/>
                          </a:solidFill>
                          <a:latin typeface="Calibri"/>
                          <a:ea typeface="Calibri"/>
                          <a:cs typeface="Calibri"/>
                          <a:sym typeface="Calibri"/>
                        </a:rPr>
                        <a:t>Mohana</a:t>
                      </a:r>
                      <a:r>
                        <a:rPr lang="en-US" sz="1200" b="0" i="0" dirty="0">
                          <a:solidFill>
                            <a:schemeClr val="dk1"/>
                          </a:solidFill>
                          <a:latin typeface="Calibri"/>
                          <a:ea typeface="Calibri"/>
                          <a:cs typeface="Calibri"/>
                          <a:sym typeface="Calibri"/>
                        </a:rPr>
                        <a:t>; </a:t>
                      </a:r>
                      <a:r>
                        <a:rPr lang="en-US" sz="1200" b="0" i="0" u="sng" dirty="0" err="1">
                          <a:solidFill>
                            <a:schemeClr val="dk1"/>
                          </a:solidFill>
                          <a:latin typeface="Calibri"/>
                          <a:ea typeface="Calibri"/>
                          <a:cs typeface="Calibri"/>
                          <a:sym typeface="Calibri"/>
                        </a:rPr>
                        <a:t>Vidyashree</a:t>
                      </a:r>
                      <a:r>
                        <a:rPr lang="en-US" sz="1200" b="0" i="0" u="sng" dirty="0">
                          <a:solidFill>
                            <a:srgbClr val="0563C1"/>
                          </a:solidFill>
                          <a:latin typeface="Calibri"/>
                          <a:ea typeface="Calibri"/>
                          <a:cs typeface="Calibri"/>
                          <a:sym typeface="Calibri"/>
                        </a:rPr>
                        <a:t> </a:t>
                      </a:r>
                      <a:r>
                        <a:rPr lang="en-US" sz="1200" b="0" i="0" u="sng" dirty="0" err="1">
                          <a:solidFill>
                            <a:schemeClr val="dk1"/>
                          </a:solidFill>
                          <a:latin typeface="Calibri"/>
                          <a:ea typeface="Calibri"/>
                          <a:cs typeface="Calibri"/>
                          <a:sym typeface="Calibri"/>
                        </a:rPr>
                        <a:t>Dabbago</a:t>
                      </a:r>
                      <a:endParaRPr sz="1200" b="0" i="0" dirty="0">
                        <a:solidFill>
                          <a:schemeClr val="dk1"/>
                        </a:solidFill>
                        <a:latin typeface="Calibri"/>
                        <a:ea typeface="Calibri"/>
                        <a:cs typeface="Calibri"/>
                        <a:sym typeface="Calibri"/>
                      </a:endParaRPr>
                    </a:p>
                  </a:txBody>
                  <a:tcPr marL="91450" marR="91450" marT="45725" marB="45725"/>
                </a:tc>
                <a:tc>
                  <a:txBody>
                    <a:bodyPr/>
                    <a:lstStyle/>
                    <a:p>
                      <a:pPr marL="0" marR="0" lvl="0" indent="0" algn="ctr" rtl="0">
                        <a:spcBef>
                          <a:spcPts val="0"/>
                        </a:spcBef>
                        <a:spcAft>
                          <a:spcPts val="0"/>
                        </a:spcAft>
                        <a:buNone/>
                      </a:pPr>
                      <a:r>
                        <a:rPr lang="en-US" sz="1200"/>
                        <a:t>IEEE Transactions</a:t>
                      </a:r>
                      <a:endParaRPr sz="1200"/>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Calibri"/>
                        <a:buNone/>
                      </a:pPr>
                      <a:r>
                        <a:rPr lang="en-US" sz="1200" dirty="0"/>
                        <a:t>The paper focuses on enhancing security through computer vision's anomaly detection in crowded or isolated areas. Utilizing a three-layered approach, the method achieves a 98.5% accuracy in real-time anomaly detection in both images and videos, showcasing its effectiveness for heightened security measures.</a:t>
                      </a:r>
                      <a:endParaRPr sz="1050" dirty="0"/>
                    </a:p>
                  </a:txBody>
                  <a:tcPr marL="91450" marR="91450" marT="45725" marB="45725"/>
                </a:tc>
                <a:tc>
                  <a:txBody>
                    <a:bodyPr/>
                    <a:lstStyle/>
                    <a:p>
                      <a:pPr marL="0" marR="0" lvl="0" indent="0" algn="just" rtl="0">
                        <a:spcBef>
                          <a:spcPts val="0"/>
                        </a:spcBef>
                        <a:spcAft>
                          <a:spcPts val="0"/>
                        </a:spcAft>
                        <a:buNone/>
                      </a:pPr>
                      <a:r>
                        <a:rPr lang="en-US" sz="1200" b="0" i="0" dirty="0">
                          <a:solidFill>
                            <a:schemeClr val="dk1"/>
                          </a:solidFill>
                          <a:latin typeface="Calibri"/>
                          <a:ea typeface="Calibri"/>
                          <a:cs typeface="Calibri"/>
                          <a:sym typeface="Calibri"/>
                        </a:rPr>
                        <a:t>drawbacks include sensitivity to environmental conditions and potential false positives or negatives in anomaly detection, impacting system reliability. Additionally, computational complexity may pose challenges for real-time implementation.</a:t>
                      </a:r>
                      <a:endParaRPr sz="1200"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801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3F4DBA-41B3-8AD4-E926-F2782FD3DC74}"/>
              </a:ext>
            </a:extLst>
          </p:cNvPr>
          <p:cNvGraphicFramePr>
            <a:graphicFrameLocks noGrp="1"/>
          </p:cNvGraphicFramePr>
          <p:nvPr>
            <p:extLst>
              <p:ext uri="{D42A27DB-BD31-4B8C-83A1-F6EECF244321}">
                <p14:modId xmlns:p14="http://schemas.microsoft.com/office/powerpoint/2010/main" val="3933230582"/>
              </p:ext>
            </p:extLst>
          </p:nvPr>
        </p:nvGraphicFramePr>
        <p:xfrm>
          <a:off x="237345" y="508189"/>
          <a:ext cx="8008585" cy="4127121"/>
        </p:xfrm>
        <a:graphic>
          <a:graphicData uri="http://schemas.openxmlformats.org/drawingml/2006/table">
            <a:tbl>
              <a:tblPr firstRow="1" bandRow="1">
                <a:noFill/>
              </a:tblPr>
              <a:tblGrid>
                <a:gridCol w="447786">
                  <a:extLst>
                    <a:ext uri="{9D8B030D-6E8A-4147-A177-3AD203B41FA5}">
                      <a16:colId xmlns:a16="http://schemas.microsoft.com/office/drawing/2014/main" val="3433314438"/>
                    </a:ext>
                  </a:extLst>
                </a:gridCol>
                <a:gridCol w="1283848">
                  <a:extLst>
                    <a:ext uri="{9D8B030D-6E8A-4147-A177-3AD203B41FA5}">
                      <a16:colId xmlns:a16="http://schemas.microsoft.com/office/drawing/2014/main" val="834604816"/>
                    </a:ext>
                  </a:extLst>
                </a:gridCol>
                <a:gridCol w="1251357">
                  <a:extLst>
                    <a:ext uri="{9D8B030D-6E8A-4147-A177-3AD203B41FA5}">
                      <a16:colId xmlns:a16="http://schemas.microsoft.com/office/drawing/2014/main" val="2891740154"/>
                    </a:ext>
                  </a:extLst>
                </a:gridCol>
                <a:gridCol w="1007848">
                  <a:extLst>
                    <a:ext uri="{9D8B030D-6E8A-4147-A177-3AD203B41FA5}">
                      <a16:colId xmlns:a16="http://schemas.microsoft.com/office/drawing/2014/main" val="4141938980"/>
                    </a:ext>
                  </a:extLst>
                </a:gridCol>
                <a:gridCol w="1926562">
                  <a:extLst>
                    <a:ext uri="{9D8B030D-6E8A-4147-A177-3AD203B41FA5}">
                      <a16:colId xmlns:a16="http://schemas.microsoft.com/office/drawing/2014/main" val="1349882370"/>
                    </a:ext>
                  </a:extLst>
                </a:gridCol>
                <a:gridCol w="2091184">
                  <a:extLst>
                    <a:ext uri="{9D8B030D-6E8A-4147-A177-3AD203B41FA5}">
                      <a16:colId xmlns:a16="http://schemas.microsoft.com/office/drawing/2014/main" val="1223254256"/>
                    </a:ext>
                  </a:extLst>
                </a:gridCol>
              </a:tblGrid>
              <a:tr h="575101">
                <a:tc>
                  <a:txBody>
                    <a:bodyPr/>
                    <a:lstStyle/>
                    <a:p>
                      <a:pPr marL="0" marR="0" lvl="0" indent="0" algn="ctr" rtl="0">
                        <a:spcBef>
                          <a:spcPts val="0"/>
                        </a:spcBef>
                        <a:spcAft>
                          <a:spcPts val="0"/>
                        </a:spcAft>
                        <a:buNone/>
                      </a:pPr>
                      <a:r>
                        <a:rPr lang="en-US" sz="1600"/>
                        <a:t>Sl. No</a:t>
                      </a:r>
                      <a:endParaRPr sz="1600"/>
                    </a:p>
                  </a:txBody>
                  <a:tcPr marL="77275" marR="77275" marT="38650" marB="38650"/>
                </a:tc>
                <a:tc>
                  <a:txBody>
                    <a:bodyPr/>
                    <a:lstStyle/>
                    <a:p>
                      <a:pPr marL="0" marR="0" lvl="0" indent="0" algn="ctr" rtl="0">
                        <a:spcBef>
                          <a:spcPts val="0"/>
                        </a:spcBef>
                        <a:spcAft>
                          <a:spcPts val="0"/>
                        </a:spcAft>
                        <a:buNone/>
                      </a:pPr>
                      <a:r>
                        <a:rPr lang="en-US" sz="1600"/>
                        <a:t>Title of the Journal</a:t>
                      </a:r>
                      <a:endParaRPr sz="1600"/>
                    </a:p>
                  </a:txBody>
                  <a:tcPr marL="77275" marR="77275" marT="38650" marB="38650"/>
                </a:tc>
                <a:tc>
                  <a:txBody>
                    <a:bodyPr/>
                    <a:lstStyle/>
                    <a:p>
                      <a:pPr marL="0" marR="0" lvl="0" indent="0" algn="ctr" rtl="0">
                        <a:spcBef>
                          <a:spcPts val="0"/>
                        </a:spcBef>
                        <a:spcAft>
                          <a:spcPts val="0"/>
                        </a:spcAft>
                        <a:buNone/>
                      </a:pPr>
                      <a:r>
                        <a:rPr lang="en-US" sz="1600"/>
                        <a:t>Authors</a:t>
                      </a:r>
                      <a:endParaRPr sz="1600"/>
                    </a:p>
                  </a:txBody>
                  <a:tcPr marL="77275" marR="77275" marT="38650" marB="38650"/>
                </a:tc>
                <a:tc>
                  <a:txBody>
                    <a:bodyPr/>
                    <a:lstStyle/>
                    <a:p>
                      <a:pPr marL="0" marR="0" lvl="0" indent="0" algn="ctr" rtl="0">
                        <a:spcBef>
                          <a:spcPts val="0"/>
                        </a:spcBef>
                        <a:spcAft>
                          <a:spcPts val="0"/>
                        </a:spcAft>
                        <a:buNone/>
                      </a:pPr>
                      <a:r>
                        <a:rPr lang="en-US" sz="1600"/>
                        <a:t>Publisher</a:t>
                      </a:r>
                      <a:endParaRPr sz="1600"/>
                    </a:p>
                  </a:txBody>
                  <a:tcPr marL="77275" marR="77275" marT="38650" marB="38650"/>
                </a:tc>
                <a:tc>
                  <a:txBody>
                    <a:bodyPr/>
                    <a:lstStyle/>
                    <a:p>
                      <a:pPr marL="0" marR="0" lvl="0" indent="0" algn="ctr" rtl="0">
                        <a:spcBef>
                          <a:spcPts val="0"/>
                        </a:spcBef>
                        <a:spcAft>
                          <a:spcPts val="0"/>
                        </a:spcAft>
                        <a:buNone/>
                      </a:pPr>
                      <a:r>
                        <a:rPr lang="en-US" sz="1600"/>
                        <a:t>Summary</a:t>
                      </a:r>
                      <a:endParaRPr sz="1600"/>
                    </a:p>
                  </a:txBody>
                  <a:tcPr marL="77275" marR="77275" marT="38650" marB="38650"/>
                </a:tc>
                <a:tc>
                  <a:txBody>
                    <a:bodyPr/>
                    <a:lstStyle/>
                    <a:p>
                      <a:pPr marL="0" marR="0" lvl="0" indent="0" algn="ctr" rtl="0">
                        <a:spcBef>
                          <a:spcPts val="0"/>
                        </a:spcBef>
                        <a:spcAft>
                          <a:spcPts val="0"/>
                        </a:spcAft>
                        <a:buNone/>
                      </a:pPr>
                      <a:r>
                        <a:rPr lang="en-US" sz="1600"/>
                        <a:t>Drawbacks</a:t>
                      </a:r>
                      <a:endParaRPr sz="1600"/>
                    </a:p>
                  </a:txBody>
                  <a:tcPr marL="77275" marR="77275" marT="38650" marB="38650"/>
                </a:tc>
                <a:extLst>
                  <a:ext uri="{0D108BD9-81ED-4DB2-BD59-A6C34878D82A}">
                    <a16:rowId xmlns:a16="http://schemas.microsoft.com/office/drawing/2014/main" val="3323434487"/>
                  </a:ext>
                </a:extLst>
              </a:tr>
              <a:tr h="3389449">
                <a:tc>
                  <a:txBody>
                    <a:bodyPr/>
                    <a:lstStyle/>
                    <a:p>
                      <a:pPr marL="0" marR="0" lvl="0" indent="0" algn="ctr" rtl="0">
                        <a:spcBef>
                          <a:spcPts val="0"/>
                        </a:spcBef>
                        <a:spcAft>
                          <a:spcPts val="0"/>
                        </a:spcAft>
                        <a:buNone/>
                      </a:pPr>
                      <a:r>
                        <a:rPr lang="en-US" sz="1200"/>
                        <a:t>[2]</a:t>
                      </a:r>
                      <a:endParaRPr sz="1200"/>
                    </a:p>
                  </a:txBody>
                  <a:tcPr marL="77275" marR="77275" marT="38650" marB="38650"/>
                </a:tc>
                <a:tc>
                  <a:txBody>
                    <a:bodyPr/>
                    <a:lstStyle/>
                    <a:p>
                      <a:pPr marL="0" marR="0" lvl="0" indent="0" algn="ctr" rtl="0">
                        <a:spcBef>
                          <a:spcPts val="0"/>
                        </a:spcBef>
                        <a:spcAft>
                          <a:spcPts val="0"/>
                        </a:spcAft>
                        <a:buNone/>
                      </a:pPr>
                      <a:r>
                        <a:rPr lang="en-US" sz="1200" dirty="0"/>
                        <a:t>Anomaly Detection Methods in Surveillance Videos: A Survey</a:t>
                      </a:r>
                      <a:endParaRPr sz="1100" dirty="0"/>
                    </a:p>
                  </a:txBody>
                  <a:tcPr marL="77275" marR="77275" marT="38650" marB="38650"/>
                </a:tc>
                <a:tc>
                  <a:txBody>
                    <a:bodyPr/>
                    <a:lstStyle/>
                    <a:p>
                      <a:pPr marL="0" marR="0" lvl="0" indent="0" algn="l" rtl="0">
                        <a:spcBef>
                          <a:spcPts val="0"/>
                        </a:spcBef>
                        <a:spcAft>
                          <a:spcPts val="0"/>
                        </a:spcAft>
                        <a:buNone/>
                      </a:pPr>
                      <a:r>
                        <a:rPr lang="en-US" sz="1200" u="none" strike="noStrike" dirty="0">
                          <a:solidFill>
                            <a:schemeClr val="dk1"/>
                          </a:solidFill>
                          <a:latin typeface="Calibri"/>
                          <a:ea typeface="Calibri"/>
                          <a:cs typeface="Calibri"/>
                          <a:sym typeface="Calibri"/>
                        </a:rPr>
                        <a:t>Lokesh</a:t>
                      </a:r>
                      <a:r>
                        <a:rPr lang="en-US" sz="1200" u="none" strike="noStrike" dirty="0">
                          <a:solidFill>
                            <a:srgbClr val="0563C1"/>
                          </a:solidFill>
                          <a:latin typeface="Calibri"/>
                          <a:ea typeface="Calibri"/>
                          <a:cs typeface="Calibri"/>
                          <a:sym typeface="Calibri"/>
                        </a:rPr>
                        <a:t> </a:t>
                      </a:r>
                      <a:r>
                        <a:rPr lang="en-US" sz="1200" u="none" strike="noStrike" dirty="0" err="1">
                          <a:solidFill>
                            <a:schemeClr val="dk1"/>
                          </a:solidFill>
                          <a:latin typeface="Calibri"/>
                          <a:ea typeface="Calibri"/>
                          <a:cs typeface="Calibri"/>
                          <a:sym typeface="Calibri"/>
                        </a:rPr>
                        <a:t>Borawar</a:t>
                      </a:r>
                      <a:r>
                        <a:rPr lang="en-US" sz="1200" dirty="0">
                          <a:solidFill>
                            <a:schemeClr val="dk1"/>
                          </a:solidFill>
                        </a:rPr>
                        <a:t>; </a:t>
                      </a:r>
                      <a:r>
                        <a:rPr lang="en-US" sz="1200" u="none" strike="noStrike" dirty="0">
                          <a:solidFill>
                            <a:schemeClr val="dk1"/>
                          </a:solidFill>
                          <a:latin typeface="Calibri"/>
                          <a:ea typeface="Calibri"/>
                          <a:cs typeface="Calibri"/>
                          <a:sym typeface="Calibri"/>
                        </a:rPr>
                        <a:t>Ravinder Kaur</a:t>
                      </a:r>
                      <a:endParaRPr sz="1200" dirty="0">
                        <a:solidFill>
                          <a:schemeClr val="dk1"/>
                        </a:solidFill>
                      </a:endParaRPr>
                    </a:p>
                    <a:p>
                      <a:pPr marL="0" marR="0" lvl="0" indent="0" algn="l" rtl="0">
                        <a:spcBef>
                          <a:spcPts val="0"/>
                        </a:spcBef>
                        <a:spcAft>
                          <a:spcPts val="0"/>
                        </a:spcAft>
                        <a:buNone/>
                      </a:pPr>
                      <a:endParaRPr sz="1200" b="1" i="0" dirty="0">
                        <a:solidFill>
                          <a:schemeClr val="dk1"/>
                        </a:solidFill>
                        <a:latin typeface="Calibri"/>
                        <a:ea typeface="Calibri"/>
                        <a:cs typeface="Calibri"/>
                        <a:sym typeface="Calibri"/>
                      </a:endParaRPr>
                    </a:p>
                  </a:txBody>
                  <a:tcPr marL="77275" marR="77275" marT="38650" marB="38650"/>
                </a:tc>
                <a:tc>
                  <a:txBody>
                    <a:bodyPr/>
                    <a:lstStyle/>
                    <a:p>
                      <a:pPr marL="0" marR="0" lvl="0" indent="0" algn="ctr" rtl="0">
                        <a:spcBef>
                          <a:spcPts val="0"/>
                        </a:spcBef>
                        <a:spcAft>
                          <a:spcPts val="0"/>
                        </a:spcAft>
                        <a:buNone/>
                      </a:pPr>
                      <a:r>
                        <a:rPr lang="en-US" sz="1200"/>
                        <a:t>IEEE Transactions</a:t>
                      </a:r>
                      <a:endParaRPr sz="1200"/>
                    </a:p>
                  </a:txBody>
                  <a:tcPr marL="77275" marR="77275" marT="38650" marB="38650"/>
                </a:tc>
                <a:tc>
                  <a:txBody>
                    <a:bodyPr/>
                    <a:lstStyle/>
                    <a:p>
                      <a:pPr marL="0" marR="0" lvl="0" indent="0" algn="just" rtl="0">
                        <a:lnSpc>
                          <a:spcPct val="100000"/>
                        </a:lnSpc>
                        <a:spcBef>
                          <a:spcPts val="0"/>
                        </a:spcBef>
                        <a:spcAft>
                          <a:spcPts val="0"/>
                        </a:spcAft>
                        <a:buClr>
                          <a:schemeClr val="dk1"/>
                        </a:buClr>
                        <a:buSzPts val="1500"/>
                        <a:buFont typeface="Calibri"/>
                        <a:buNone/>
                      </a:pPr>
                      <a:r>
                        <a:rPr lang="en-US" sz="1200" dirty="0"/>
                        <a:t>The surge in surveillance data necessitates automated anomaly detection for smart cities and public safety. This survey highlights the growing importance of utilizing deep learning methods, such as GAN, fine-tuned approaches, and keyframes extraction with shallow networks, to detect and recognize unusual behaviors in surveillance footage.</a:t>
                      </a:r>
                      <a:endParaRPr sz="1100" dirty="0"/>
                    </a:p>
                  </a:txBody>
                  <a:tcPr marL="77275" marR="77275" marT="38650" marB="38650"/>
                </a:tc>
                <a:tc>
                  <a:txBody>
                    <a:bodyPr/>
                    <a:lstStyle/>
                    <a:p>
                      <a:pPr marL="0" marR="0" lvl="0" indent="0" algn="just" rtl="0">
                        <a:spcBef>
                          <a:spcPts val="0"/>
                        </a:spcBef>
                        <a:spcAft>
                          <a:spcPts val="0"/>
                        </a:spcAft>
                        <a:buNone/>
                      </a:pPr>
                      <a:r>
                        <a:rPr lang="en-US" sz="1200" dirty="0"/>
                        <a:t>The reliance on automated anomaly detection in surveillance systems, while essential, may introduce challenges related to false positives or misinterpretation of unusual behaviors, impacting the overall accuracy and effectiveness of crime detection. Additionally, the increasing dependence on deep learning methods raises concerns about the potential vulnerability of these systems to adversarial attacks and the need for continuous updates to adapt to evolving security threats.</a:t>
                      </a:r>
                      <a:endParaRPr sz="1100" dirty="0"/>
                    </a:p>
                  </a:txBody>
                  <a:tcPr marL="77275" marR="77275" marT="38650" marB="38650"/>
                </a:tc>
                <a:extLst>
                  <a:ext uri="{0D108BD9-81ED-4DB2-BD59-A6C34878D82A}">
                    <a16:rowId xmlns:a16="http://schemas.microsoft.com/office/drawing/2014/main" val="163814441"/>
                  </a:ext>
                </a:extLst>
              </a:tr>
            </a:tbl>
          </a:graphicData>
        </a:graphic>
      </p:graphicFrame>
    </p:spTree>
    <p:extLst>
      <p:ext uri="{BB962C8B-B14F-4D97-AF65-F5344CB8AC3E}">
        <p14:creationId xmlns:p14="http://schemas.microsoft.com/office/powerpoint/2010/main" val="42956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aphicFrame>
        <p:nvGraphicFramePr>
          <p:cNvPr id="3" name="Table 2">
            <a:extLst>
              <a:ext uri="{FF2B5EF4-FFF2-40B4-BE49-F238E27FC236}">
                <a16:creationId xmlns:a16="http://schemas.microsoft.com/office/drawing/2014/main" id="{7C8D1DB0-5E5B-1CA9-593B-F0D7517A4A62}"/>
              </a:ext>
            </a:extLst>
          </p:cNvPr>
          <p:cNvGraphicFramePr>
            <a:graphicFrameLocks noGrp="1"/>
          </p:cNvGraphicFramePr>
          <p:nvPr>
            <p:extLst>
              <p:ext uri="{D42A27DB-BD31-4B8C-83A1-F6EECF244321}">
                <p14:modId xmlns:p14="http://schemas.microsoft.com/office/powerpoint/2010/main" val="4094684997"/>
              </p:ext>
            </p:extLst>
          </p:nvPr>
        </p:nvGraphicFramePr>
        <p:xfrm>
          <a:off x="209112" y="408364"/>
          <a:ext cx="8590332" cy="4326772"/>
        </p:xfrm>
        <a:graphic>
          <a:graphicData uri="http://schemas.openxmlformats.org/drawingml/2006/table">
            <a:tbl>
              <a:tblPr firstRow="1" bandRow="1">
                <a:noFill/>
              </a:tblPr>
              <a:tblGrid>
                <a:gridCol w="494956">
                  <a:extLst>
                    <a:ext uri="{9D8B030D-6E8A-4147-A177-3AD203B41FA5}">
                      <a16:colId xmlns:a16="http://schemas.microsoft.com/office/drawing/2014/main" val="1915434212"/>
                    </a:ext>
                  </a:extLst>
                </a:gridCol>
                <a:gridCol w="1296815">
                  <a:extLst>
                    <a:ext uri="{9D8B030D-6E8A-4147-A177-3AD203B41FA5}">
                      <a16:colId xmlns:a16="http://schemas.microsoft.com/office/drawing/2014/main" val="1270218216"/>
                    </a:ext>
                  </a:extLst>
                </a:gridCol>
                <a:gridCol w="945129">
                  <a:extLst>
                    <a:ext uri="{9D8B030D-6E8A-4147-A177-3AD203B41FA5}">
                      <a16:colId xmlns:a16="http://schemas.microsoft.com/office/drawing/2014/main" val="3812263950"/>
                    </a:ext>
                  </a:extLst>
                </a:gridCol>
                <a:gridCol w="1106360">
                  <a:extLst>
                    <a:ext uri="{9D8B030D-6E8A-4147-A177-3AD203B41FA5}">
                      <a16:colId xmlns:a16="http://schemas.microsoft.com/office/drawing/2014/main" val="890067224"/>
                    </a:ext>
                  </a:extLst>
                </a:gridCol>
                <a:gridCol w="2213389">
                  <a:extLst>
                    <a:ext uri="{9D8B030D-6E8A-4147-A177-3AD203B41FA5}">
                      <a16:colId xmlns:a16="http://schemas.microsoft.com/office/drawing/2014/main" val="4244775355"/>
                    </a:ext>
                  </a:extLst>
                </a:gridCol>
                <a:gridCol w="2533683">
                  <a:extLst>
                    <a:ext uri="{9D8B030D-6E8A-4147-A177-3AD203B41FA5}">
                      <a16:colId xmlns:a16="http://schemas.microsoft.com/office/drawing/2014/main" val="3648802757"/>
                    </a:ext>
                  </a:extLst>
                </a:gridCol>
              </a:tblGrid>
              <a:tr h="691691">
                <a:tc>
                  <a:txBody>
                    <a:bodyPr/>
                    <a:lstStyle/>
                    <a:p>
                      <a:pPr marL="0" marR="0" lvl="0" indent="0" algn="ctr" rtl="0">
                        <a:spcBef>
                          <a:spcPts val="0"/>
                        </a:spcBef>
                        <a:spcAft>
                          <a:spcPts val="0"/>
                        </a:spcAft>
                        <a:buNone/>
                      </a:pPr>
                      <a:r>
                        <a:rPr lang="en-US" sz="1800"/>
                        <a:t>Sl. No</a:t>
                      </a:r>
                      <a:endParaRPr sz="1800"/>
                    </a:p>
                  </a:txBody>
                  <a:tcPr marL="79125" marR="79125" marT="39575" marB="39575"/>
                </a:tc>
                <a:tc>
                  <a:txBody>
                    <a:bodyPr/>
                    <a:lstStyle/>
                    <a:p>
                      <a:pPr marL="0" marR="0" lvl="0" indent="0" algn="ctr" rtl="0">
                        <a:spcBef>
                          <a:spcPts val="0"/>
                        </a:spcBef>
                        <a:spcAft>
                          <a:spcPts val="0"/>
                        </a:spcAft>
                        <a:buNone/>
                      </a:pPr>
                      <a:r>
                        <a:rPr lang="en-US" sz="1800"/>
                        <a:t>Title of the Journal</a:t>
                      </a:r>
                      <a:endParaRPr sz="1800"/>
                    </a:p>
                  </a:txBody>
                  <a:tcPr marL="79125" marR="79125" marT="39575" marB="39575"/>
                </a:tc>
                <a:tc>
                  <a:txBody>
                    <a:bodyPr/>
                    <a:lstStyle/>
                    <a:p>
                      <a:pPr marL="0" marR="0" lvl="0" indent="0" algn="ctr" rtl="0">
                        <a:spcBef>
                          <a:spcPts val="0"/>
                        </a:spcBef>
                        <a:spcAft>
                          <a:spcPts val="0"/>
                        </a:spcAft>
                        <a:buNone/>
                      </a:pPr>
                      <a:r>
                        <a:rPr lang="en-US" sz="1800"/>
                        <a:t>Authors</a:t>
                      </a:r>
                      <a:endParaRPr sz="1800"/>
                    </a:p>
                  </a:txBody>
                  <a:tcPr marL="79125" marR="79125" marT="39575" marB="39575"/>
                </a:tc>
                <a:tc>
                  <a:txBody>
                    <a:bodyPr/>
                    <a:lstStyle/>
                    <a:p>
                      <a:pPr marL="0" marR="0" lvl="0" indent="0" algn="ctr" rtl="0">
                        <a:spcBef>
                          <a:spcPts val="0"/>
                        </a:spcBef>
                        <a:spcAft>
                          <a:spcPts val="0"/>
                        </a:spcAft>
                        <a:buNone/>
                      </a:pPr>
                      <a:r>
                        <a:rPr lang="en-US" sz="1800" dirty="0"/>
                        <a:t>Publisher</a:t>
                      </a:r>
                      <a:endParaRPr sz="1800" dirty="0"/>
                    </a:p>
                  </a:txBody>
                  <a:tcPr marL="79125" marR="79125" marT="39575" marB="39575"/>
                </a:tc>
                <a:tc>
                  <a:txBody>
                    <a:bodyPr/>
                    <a:lstStyle/>
                    <a:p>
                      <a:pPr marL="0" marR="0" lvl="0" indent="0" algn="ctr" rtl="0">
                        <a:spcBef>
                          <a:spcPts val="0"/>
                        </a:spcBef>
                        <a:spcAft>
                          <a:spcPts val="0"/>
                        </a:spcAft>
                        <a:buNone/>
                      </a:pPr>
                      <a:r>
                        <a:rPr lang="en-US" sz="1800"/>
                        <a:t>Summary</a:t>
                      </a:r>
                      <a:endParaRPr sz="1800"/>
                    </a:p>
                  </a:txBody>
                  <a:tcPr marL="79125" marR="79125" marT="39575" marB="39575"/>
                </a:tc>
                <a:tc>
                  <a:txBody>
                    <a:bodyPr/>
                    <a:lstStyle/>
                    <a:p>
                      <a:pPr marL="0" marR="0" lvl="0" indent="0" algn="ctr" rtl="0">
                        <a:spcBef>
                          <a:spcPts val="0"/>
                        </a:spcBef>
                        <a:spcAft>
                          <a:spcPts val="0"/>
                        </a:spcAft>
                        <a:buNone/>
                      </a:pPr>
                      <a:r>
                        <a:rPr lang="en-US" sz="1800"/>
                        <a:t>Drawbacks</a:t>
                      </a:r>
                      <a:endParaRPr sz="1800"/>
                    </a:p>
                  </a:txBody>
                  <a:tcPr marL="79125" marR="79125" marT="39575" marB="39575"/>
                </a:tc>
                <a:extLst>
                  <a:ext uri="{0D108BD9-81ED-4DB2-BD59-A6C34878D82A}">
                    <a16:rowId xmlns:a16="http://schemas.microsoft.com/office/drawing/2014/main" val="3132687407"/>
                  </a:ext>
                </a:extLst>
              </a:tr>
              <a:tr h="3635081">
                <a:tc>
                  <a:txBody>
                    <a:bodyPr/>
                    <a:lstStyle/>
                    <a:p>
                      <a:pPr marL="0" marR="0" lvl="0" indent="0" algn="ctr" rtl="0">
                        <a:spcBef>
                          <a:spcPts val="0"/>
                        </a:spcBef>
                        <a:spcAft>
                          <a:spcPts val="0"/>
                        </a:spcAft>
                        <a:buNone/>
                      </a:pPr>
                      <a:r>
                        <a:rPr lang="en-US" sz="1200"/>
                        <a:t>[3]</a:t>
                      </a:r>
                      <a:endParaRPr sz="1200"/>
                    </a:p>
                  </a:txBody>
                  <a:tcPr marL="79125" marR="79125" marT="39575" marB="39575"/>
                </a:tc>
                <a:tc>
                  <a:txBody>
                    <a:bodyPr/>
                    <a:lstStyle/>
                    <a:p>
                      <a:pPr marL="0" marR="0" lvl="0" indent="0" algn="ctr" rtl="0">
                        <a:spcBef>
                          <a:spcPts val="0"/>
                        </a:spcBef>
                        <a:spcAft>
                          <a:spcPts val="0"/>
                        </a:spcAft>
                        <a:buNone/>
                      </a:pPr>
                      <a:r>
                        <a:rPr lang="en-US" sz="1200" dirty="0"/>
                        <a:t>Deep Video Anomaly Detection: Opportunities and Challenges</a:t>
                      </a:r>
                      <a:endParaRPr sz="1100" dirty="0"/>
                    </a:p>
                  </a:txBody>
                  <a:tcPr marL="79125" marR="79125" marT="39575" marB="39575"/>
                </a:tc>
                <a:tc>
                  <a:txBody>
                    <a:bodyPr/>
                    <a:lstStyle/>
                    <a:p>
                      <a:pPr marL="0" marR="0" lvl="0" indent="0" algn="ctr" rtl="0">
                        <a:spcBef>
                          <a:spcPts val="0"/>
                        </a:spcBef>
                        <a:spcAft>
                          <a:spcPts val="0"/>
                        </a:spcAft>
                        <a:buNone/>
                      </a:pPr>
                      <a:r>
                        <a:rPr lang="en-US" sz="1200"/>
                        <a:t>Jing Ren; Feng Xia; Yemeng Liu; Ivan Lee</a:t>
                      </a:r>
                      <a:endParaRPr sz="1200"/>
                    </a:p>
                  </a:txBody>
                  <a:tcPr marL="79125" marR="79125" marT="39575" marB="39575"/>
                </a:tc>
                <a:tc>
                  <a:txBody>
                    <a:bodyPr/>
                    <a:lstStyle/>
                    <a:p>
                      <a:pPr marL="0" marR="0" lvl="0" indent="0" algn="ctr" rtl="0">
                        <a:spcBef>
                          <a:spcPts val="0"/>
                        </a:spcBef>
                        <a:spcAft>
                          <a:spcPts val="0"/>
                        </a:spcAft>
                        <a:buNone/>
                      </a:pPr>
                      <a:r>
                        <a:rPr lang="en-US" sz="1200"/>
                        <a:t>IEEE Transactions</a:t>
                      </a:r>
                      <a:endParaRPr sz="1200"/>
                    </a:p>
                  </a:txBody>
                  <a:tcPr marL="79125" marR="79125" marT="39575" marB="39575"/>
                </a:tc>
                <a:tc>
                  <a:txBody>
                    <a:bodyPr/>
                    <a:lstStyle/>
                    <a:p>
                      <a:pPr marL="0" marR="0" lvl="0" indent="0" algn="just" rtl="0">
                        <a:lnSpc>
                          <a:spcPct val="100000"/>
                        </a:lnSpc>
                        <a:spcBef>
                          <a:spcPts val="0"/>
                        </a:spcBef>
                        <a:spcAft>
                          <a:spcPts val="0"/>
                        </a:spcAft>
                        <a:buClr>
                          <a:schemeClr val="dk1"/>
                        </a:buClr>
                        <a:buSzPts val="1600"/>
                        <a:buFont typeface="Calibri"/>
                        <a:buNone/>
                      </a:pPr>
                      <a:r>
                        <a:rPr lang="en-US" sz="1200" dirty="0"/>
                        <a:t>The paper underscores the significance of video anomaly detection for ensuring safety in public spaces, leveraging the capabilities of deep learning. While acknowledging the advantages, it highlights the challenges in designing intelligent systems for diverse application scenarios and proposes future research directions to enhance the effectiveness of deep learning-based video anomaly detection methods.</a:t>
                      </a:r>
                      <a:endParaRPr sz="1100" dirty="0"/>
                    </a:p>
                  </a:txBody>
                  <a:tcPr marL="79125" marR="79125" marT="39575" marB="39575"/>
                </a:tc>
                <a:tc>
                  <a:txBody>
                    <a:bodyPr/>
                    <a:lstStyle/>
                    <a:p>
                      <a:pPr marL="0" marR="0" lvl="0" indent="0" algn="just" rtl="0">
                        <a:spcBef>
                          <a:spcPts val="0"/>
                        </a:spcBef>
                        <a:spcAft>
                          <a:spcPts val="0"/>
                        </a:spcAft>
                        <a:buNone/>
                      </a:pPr>
                      <a:r>
                        <a:rPr lang="en-US" sz="1200" dirty="0"/>
                        <a:t>The challenge lies in the diversity of anomaly types across different application scenarios, making it non-trivial to create universally intelligent video anomaly detection systems. Additionally, the reliance on deep learning models introduces potential complexities and resource-intensive requirements, limiting their widespread applicability in certain contexts.</a:t>
                      </a:r>
                      <a:endParaRPr sz="1100" dirty="0"/>
                    </a:p>
                  </a:txBody>
                  <a:tcPr marL="79125" marR="79125" marT="39575" marB="39575"/>
                </a:tc>
                <a:extLst>
                  <a:ext uri="{0D108BD9-81ED-4DB2-BD59-A6C34878D82A}">
                    <a16:rowId xmlns:a16="http://schemas.microsoft.com/office/drawing/2014/main" val="3310529278"/>
                  </a:ext>
                </a:extLst>
              </a:tr>
            </a:tbl>
          </a:graphicData>
        </a:graphic>
      </p:graphicFrame>
    </p:spTree>
    <p:extLst>
      <p:ext uri="{BB962C8B-B14F-4D97-AF65-F5344CB8AC3E}">
        <p14:creationId xmlns:p14="http://schemas.microsoft.com/office/powerpoint/2010/main" val="1870058142"/>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2380</Words>
  <Application>Microsoft Office PowerPoint</Application>
  <PresentationFormat>On-screen Show (16:9)</PresentationFormat>
  <Paragraphs>240</Paragraphs>
  <Slides>42</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Calibri</vt:lpstr>
      <vt:lpstr>Times New Roman</vt:lpstr>
      <vt:lpstr>Montserrat</vt:lpstr>
      <vt:lpstr>Bebas Neue</vt:lpstr>
      <vt:lpstr>Montserrat Black</vt:lpstr>
      <vt:lpstr>Wingdings</vt:lpstr>
      <vt:lpstr>Anaheim</vt:lpstr>
      <vt:lpstr>Arial</vt:lpstr>
      <vt:lpstr>Artificial Intelligence (AI) Technology Consulting by Slidesgo</vt:lpstr>
      <vt:lpstr>“ANOMALY DETECTION IN VIDEO SURVILLENCE ”</vt:lpstr>
      <vt:lpstr>TABLE OF CONTENTS</vt:lpstr>
      <vt:lpstr>01</vt:lpstr>
      <vt:lpstr>Introduction</vt:lpstr>
      <vt:lpstr>Introduction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Problem statement </vt:lpstr>
      <vt:lpstr>04</vt:lpstr>
      <vt:lpstr>PowerPoint Presentation</vt:lpstr>
      <vt:lpstr>Proposed System</vt:lpstr>
      <vt:lpstr>Proposed System</vt:lpstr>
      <vt:lpstr>05</vt:lpstr>
      <vt:lpstr>Hardware Requirements</vt:lpstr>
      <vt:lpstr>Software Requirements</vt:lpstr>
      <vt:lpstr>06</vt:lpstr>
      <vt:lpstr>PowerPoint Presentation</vt:lpstr>
      <vt:lpstr>07</vt:lpstr>
      <vt:lpstr>PowerPoint Presentation</vt:lpstr>
      <vt:lpstr>PowerPoint Presentation</vt:lpstr>
      <vt:lpstr>PowerPoint Presentation</vt:lpstr>
      <vt:lpstr>Results</vt:lpstr>
      <vt:lpstr>08</vt:lpstr>
      <vt:lpstr>Advantages</vt:lpstr>
      <vt:lpstr>Advantages</vt:lpstr>
      <vt:lpstr>Advantages</vt:lpstr>
      <vt:lpstr>09</vt:lpstr>
      <vt:lpstr>Conclusion</vt:lpstr>
      <vt:lpstr>Future Scope</vt:lpstr>
      <vt:lpstr>10</vt:lpstr>
      <vt:lpstr>References</vt:lpstr>
      <vt:lpstr>11</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VIDEO SURVILLENCE ”</dc:title>
  <cp:lastModifiedBy>Sowrabha A (Nokia)</cp:lastModifiedBy>
  <cp:revision>7</cp:revision>
  <dcterms:modified xsi:type="dcterms:W3CDTF">2024-05-15T16:48:09Z</dcterms:modified>
</cp:coreProperties>
</file>